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0" r:id="rId3"/>
    <p:sldId id="257" r:id="rId4"/>
    <p:sldId id="312" r:id="rId5"/>
    <p:sldId id="261" r:id="rId6"/>
    <p:sldId id="303" r:id="rId7"/>
    <p:sldId id="304" r:id="rId8"/>
    <p:sldId id="262" r:id="rId9"/>
    <p:sldId id="299" r:id="rId10"/>
    <p:sldId id="300" r:id="rId11"/>
    <p:sldId id="305" r:id="rId12"/>
    <p:sldId id="306" r:id="rId13"/>
    <p:sldId id="301" r:id="rId14"/>
    <p:sldId id="307" r:id="rId15"/>
    <p:sldId id="302" r:id="rId16"/>
    <p:sldId id="263" r:id="rId17"/>
    <p:sldId id="308" r:id="rId18"/>
    <p:sldId id="309" r:id="rId19"/>
    <p:sldId id="310" r:id="rId20"/>
    <p:sldId id="311" r:id="rId21"/>
    <p:sldId id="313" r:id="rId22"/>
    <p:sldId id="285" r:id="rId23"/>
    <p:sldId id="316" r:id="rId24"/>
    <p:sldId id="271" r:id="rId25"/>
    <p:sldId id="314" r:id="rId26"/>
    <p:sldId id="317" r:id="rId27"/>
    <p:sldId id="297"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A5680D-65B3-4A53-BD70-392D3AA8C5E6}" type="datetimeFigureOut">
              <a:rPr lang="en-GB" smtClean="0"/>
              <a:t>17/10/2021</a:t>
            </a:fld>
            <a:endParaRPr lang="en-GB"/>
          </a:p>
        </p:txBody>
      </p:sp>
      <p:sp>
        <p:nvSpPr>
          <p:cNvPr id="5" name="Footer Placeholder 4"/>
          <p:cNvSpPr>
            <a:spLocks noGrp="1"/>
          </p:cNvSpPr>
          <p:nvPr>
            <p:ph type="ftr" sz="quarter" idx="11"/>
          </p:nvPr>
        </p:nvSpPr>
        <p:spPr>
          <a:xfrm>
            <a:off x="2493105" y="329307"/>
            <a:ext cx="4897310"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C3F2A3E-6BA4-47AE-B055-9CF978DEFB5D}" type="slidenum">
              <a:rPr lang="en-GB" smtClean="0"/>
              <a:t>‹#›</a:t>
            </a:fld>
            <a:endParaRPr lang="en-GB"/>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387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5680D-65B3-4A53-BD70-392D3AA8C5E6}" type="datetimeFigureOut">
              <a:rPr lang="en-GB" smtClean="0"/>
              <a:t>17/10/2021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F2A3E-6BA4-47AE-B055-9CF978DEFB5D}"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504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5680D-65B3-4A53-BD70-392D3AA8C5E6}" type="datetimeFigureOut">
              <a:rPr lang="en-GB" smtClean="0"/>
              <a:t>17/10/2021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F2A3E-6BA4-47AE-B055-9CF978DEFB5D}" type="slidenum">
              <a:rPr lang="en-GB" smtClean="0"/>
              <a:t>‹#›</a:t>
            </a:fld>
            <a:endParaRPr lang="en-GB"/>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006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5680D-65B3-4A53-BD70-392D3AA8C5E6}" type="datetimeFigureOut">
              <a:rPr lang="en-GB" smtClean="0"/>
              <a:t>17/10/2021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F2A3E-6BA4-47AE-B055-9CF978DEFB5D}" type="slidenum">
              <a:rPr lang="en-GB" smtClean="0"/>
              <a:t>‹#›</a:t>
            </a:fld>
            <a:endParaRPr lang="en-GB"/>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833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A5680D-65B3-4A53-BD70-392D3AA8C5E6}" type="datetimeFigureOut">
              <a:rPr lang="en-GB" smtClean="0"/>
              <a:t>17/10/2021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F2A3E-6BA4-47AE-B055-9CF978DEFB5D}" type="slidenum">
              <a:rPr lang="en-GB" smtClean="0"/>
              <a:t>‹#›</a:t>
            </a:fld>
            <a:endParaRPr lang="en-GB"/>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039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A5680D-65B3-4A53-BD70-392D3AA8C5E6}" type="datetimeFigureOut">
              <a:rPr lang="en-GB" smtClean="0"/>
              <a:t>17/10/2021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F2A3E-6BA4-47AE-B055-9CF978DEFB5D}" type="slidenum">
              <a:rPr lang="en-GB" smtClean="0"/>
              <a:t>‹#›</a:t>
            </a:fld>
            <a:endParaRPr lang="en-GB"/>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269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A5680D-65B3-4A53-BD70-392D3AA8C5E6}" type="datetimeFigureOut">
              <a:rPr lang="en-GB" smtClean="0"/>
              <a:t>17/10/2021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3F2A3E-6BA4-47AE-B055-9CF978DEFB5D}" type="slidenum">
              <a:rPr lang="en-GB" smtClean="0"/>
              <a:t>‹#›</a:t>
            </a:fld>
            <a:endParaRPr lang="en-GB"/>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42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A5680D-65B3-4A53-BD70-392D3AA8C5E6}" type="datetimeFigureOut">
              <a:rPr lang="en-GB" smtClean="0"/>
              <a:t>17/10/2021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3F2A3E-6BA4-47AE-B055-9CF978DEFB5D}" type="slidenum">
              <a:rPr lang="en-GB" smtClean="0"/>
              <a:t>‹#›</a:t>
            </a:fld>
            <a:endParaRPr lang="en-GB"/>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983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5680D-65B3-4A53-BD70-392D3AA8C5E6}" type="datetimeFigureOut">
              <a:rPr lang="en-GB" smtClean="0"/>
              <a:t>17/10/2021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3F2A3E-6BA4-47AE-B055-9CF978DEFB5D}" type="slidenum">
              <a:rPr lang="en-GB" smtClean="0"/>
              <a:t>‹#›</a:t>
            </a:fld>
            <a:endParaRPr lang="en-GB"/>
          </a:p>
        </p:txBody>
      </p:sp>
    </p:spTree>
    <p:extLst>
      <p:ext uri="{BB962C8B-B14F-4D97-AF65-F5344CB8AC3E}">
        <p14:creationId xmlns:p14="http://schemas.microsoft.com/office/powerpoint/2010/main" val="411405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A5680D-65B3-4A53-BD70-392D3AA8C5E6}" type="datetimeFigureOut">
              <a:rPr lang="en-GB" smtClean="0"/>
              <a:t>17/10/2021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F2A3E-6BA4-47AE-B055-9CF978DEFB5D}" type="slidenum">
              <a:rPr lang="en-GB" smtClean="0"/>
              <a:t>‹#›</a:t>
            </a:fld>
            <a:endParaRPr lang="en-GB"/>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070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35A5680D-65B3-4A53-BD70-392D3AA8C5E6}" type="datetimeFigureOut">
              <a:rPr lang="en-GB" smtClean="0"/>
              <a:t>17/10/2021</a:t>
            </a:fld>
            <a:endParaRPr lang="en-GB"/>
          </a:p>
        </p:txBody>
      </p:sp>
      <p:sp>
        <p:nvSpPr>
          <p:cNvPr id="6" name="Footer Placeholder 5"/>
          <p:cNvSpPr>
            <a:spLocks noGrp="1"/>
          </p:cNvSpPr>
          <p:nvPr>
            <p:ph type="ftr" sz="quarter" idx="11"/>
          </p:nvPr>
        </p:nvSpPr>
        <p:spPr>
          <a:xfrm>
            <a:off x="1534910" y="318640"/>
            <a:ext cx="5453475" cy="320931"/>
          </a:xfrm>
        </p:spPr>
        <p:txBody>
          <a:bodyPr/>
          <a:lstStyle/>
          <a:p>
            <a:endParaRPr lang="en-GB"/>
          </a:p>
        </p:txBody>
      </p:sp>
      <p:sp>
        <p:nvSpPr>
          <p:cNvPr id="7" name="Slide Number Placeholder 6"/>
          <p:cNvSpPr>
            <a:spLocks noGrp="1"/>
          </p:cNvSpPr>
          <p:nvPr>
            <p:ph type="sldNum" sz="quarter" idx="12"/>
          </p:nvPr>
        </p:nvSpPr>
        <p:spPr/>
        <p:txBody>
          <a:bodyPr/>
          <a:lstStyle/>
          <a:p>
            <a:fld id="{3C3F2A3E-6BA4-47AE-B055-9CF978DEFB5D}" type="slidenum">
              <a:rPr lang="en-GB" smtClean="0"/>
              <a:t>‹#›</a:t>
            </a:fld>
            <a:endParaRPr lang="en-GB"/>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41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A5680D-65B3-4A53-BD70-392D3AA8C5E6}" type="datetimeFigureOut">
              <a:rPr lang="en-GB" smtClean="0"/>
              <a:t>17/10/2021</a:t>
            </a:fld>
            <a:endParaRPr lang="en-GB"/>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C3F2A3E-6BA4-47AE-B055-9CF978DEFB5D}" type="slidenum">
              <a:rPr lang="en-GB" smtClean="0"/>
              <a:t>‹#›</a:t>
            </a:fld>
            <a:endParaRPr lang="en-GB"/>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628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eCjJYB07aSU&amp;feature=related" TargetMode="External"/><Relationship Id="rId7" Type="http://schemas.openxmlformats.org/officeDocument/2006/relationships/hyperlink" Target="http://jollylearning.co.uk/gallery/" TargetMode="External"/><Relationship Id="rId2" Type="http://schemas.openxmlformats.org/officeDocument/2006/relationships/hyperlink" Target="https://www.youtube.com/watch?v=IwJx1NSineE" TargetMode="External"/><Relationship Id="rId1" Type="http://schemas.openxmlformats.org/officeDocument/2006/relationships/slideLayout" Target="../slideLayouts/slideLayout2.xml"/><Relationship Id="rId6" Type="http://schemas.openxmlformats.org/officeDocument/2006/relationships/hyperlink" Target="http://www.phonicsplay.co.uk/Phase5Menu.htm" TargetMode="External"/><Relationship Id="rId5" Type="http://schemas.openxmlformats.org/officeDocument/2006/relationships/hyperlink" Target="http://www.bbc.co.uk/cbeebies/grownups/programme-extra/alphablocks-guide-to-letters-and-sounds" TargetMode="External"/><Relationship Id="rId4" Type="http://schemas.openxmlformats.org/officeDocument/2006/relationships/hyperlink" Target="http://www.letters-and-sound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2929650" y="6305608"/>
            <a:ext cx="5893594"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dirty="0">
                <a:solidFill>
                  <a:schemeClr val="tx1"/>
                </a:solidFill>
                <a:latin typeface="Letterjoin-Air Plus 40" panose="02000805000000020003" pitchFamily="50" charset="0"/>
                <a:ea typeface="Marker Felt" charset="0"/>
                <a:cs typeface="Marker Felt" charset="0"/>
                <a:sym typeface="Marker Felt" charset="0"/>
              </a:rPr>
              <a:t>Miss J Cox       2021                                    </a:t>
            </a:r>
          </a:p>
        </p:txBody>
      </p:sp>
      <p:sp>
        <p:nvSpPr>
          <p:cNvPr id="7170" name="Rectangle 2"/>
          <p:cNvSpPr>
            <a:spLocks/>
          </p:cNvSpPr>
          <p:nvPr/>
        </p:nvSpPr>
        <p:spPr bwMode="auto">
          <a:xfrm>
            <a:off x="1568648" y="1836460"/>
            <a:ext cx="9135070" cy="2149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6750" dirty="0">
                <a:solidFill>
                  <a:srgbClr val="006288"/>
                </a:solidFill>
                <a:latin typeface="SassoonCRInfant" panose="02010503020300020003" pitchFamily="2" charset="0"/>
                <a:ea typeface="Marker Felt" charset="0"/>
                <a:cs typeface="Marker Felt" charset="0"/>
                <a:sym typeface="Marker Felt" charset="0"/>
              </a:rPr>
              <a:t>Year 1 Phonic </a:t>
            </a:r>
          </a:p>
          <a:p>
            <a:pPr algn="ctr"/>
            <a:r>
              <a:rPr lang="en-US" altLang="en-US" sz="6750" dirty="0">
                <a:solidFill>
                  <a:srgbClr val="006288"/>
                </a:solidFill>
                <a:latin typeface="SassoonCRInfant" panose="02010503020300020003" pitchFamily="2" charset="0"/>
                <a:ea typeface="Marker Felt" charset="0"/>
                <a:cs typeface="Marker Felt" charset="0"/>
                <a:sym typeface="Marker Felt" charset="0"/>
              </a:rPr>
              <a:t>Parent Workshop</a:t>
            </a:r>
          </a:p>
        </p:txBody>
      </p:sp>
      <p:pic>
        <p:nvPicPr>
          <p:cNvPr id="7171" name="Picture 3" descr="url?sa=i&amp;rct=j&amp;q=&amp;esrc=s&amp;source=images&amp;cd=&amp;cad=rja&amp;uact=8&amp;docid=qjmeBYi9zMtxSM&amp;tbnid=eNX6bUdrTqaKdM-&amp;ved=0CAcQjRw&amp;url=http%3A%2F%2Fwww.staugustines.herts.sch.uk%2Fherts%2Fprimary%2Fstaugustines%2Fs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872" y="94877"/>
            <a:ext cx="2586746" cy="2692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descr="ab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9010" y="90791"/>
            <a:ext cx="5633980" cy="1575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word-wormszf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3357" y="90791"/>
            <a:ext cx="2586745" cy="2602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Great Bentley Primary School - Phonics">
            <a:extLst>
              <a:ext uri="{FF2B5EF4-FFF2-40B4-BE49-F238E27FC236}">
                <a16:creationId xmlns:a16="http://schemas.microsoft.com/office/drawing/2014/main" id="{75179688-E15D-403C-9634-4473A86AC0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548" b="33039"/>
          <a:stretch/>
        </p:blipFill>
        <p:spPr bwMode="auto">
          <a:xfrm>
            <a:off x="3517602" y="3997114"/>
            <a:ext cx="8572500" cy="2032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r Learning – Phonics | Ardley Hill Academy">
            <a:extLst>
              <a:ext uri="{FF2B5EF4-FFF2-40B4-BE49-F238E27FC236}">
                <a16:creationId xmlns:a16="http://schemas.microsoft.com/office/drawing/2014/main" id="{9A5D9ADB-1EC3-4A81-9848-50DE759DE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98" y="3774216"/>
            <a:ext cx="2995263" cy="235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325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A2DF44E-8563-4781-B16F-935CDA9B1123}"/>
              </a:ext>
            </a:extLst>
          </p:cNvPr>
          <p:cNvSpPr>
            <a:spLocks/>
          </p:cNvSpPr>
          <p:nvPr/>
        </p:nvSpPr>
        <p:spPr bwMode="auto">
          <a:xfrm>
            <a:off x="883920" y="512803"/>
            <a:ext cx="10767306" cy="2318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charset="0"/>
                <a:ea typeface="Gill Sans" charset="0"/>
                <a:cs typeface="Gill Sans" charset="0"/>
                <a:sym typeface="Gill Sans" charset="0"/>
              </a:defRPr>
            </a:lvl1pPr>
            <a:lvl2pPr marL="742950" indent="-285750">
              <a:defRPr sz="4200">
                <a:solidFill>
                  <a:srgbClr val="000000"/>
                </a:solidFill>
                <a:latin typeface="Gill Sans" charset="0"/>
                <a:ea typeface="Gill Sans" charset="0"/>
                <a:cs typeface="Gill Sans" charset="0"/>
                <a:sym typeface="Gill Sans" charset="0"/>
              </a:defRPr>
            </a:lvl2pPr>
            <a:lvl3pPr marL="1143000" indent="685800">
              <a:defRPr sz="4200">
                <a:solidFill>
                  <a:srgbClr val="000000"/>
                </a:solidFill>
                <a:latin typeface="Gill Sans" charset="0"/>
                <a:ea typeface="Gill Sans" charset="0"/>
                <a:cs typeface="Gill Sans" charset="0"/>
                <a:sym typeface="Gill Sans" charset="0"/>
              </a:defRPr>
            </a:lvl3pPr>
            <a:lvl4pPr marL="1600200" indent="-228600">
              <a:defRPr sz="4200">
                <a:solidFill>
                  <a:srgbClr val="000000"/>
                </a:solidFill>
                <a:latin typeface="Gill Sans" charset="0"/>
                <a:ea typeface="Gill Sans" charset="0"/>
                <a:cs typeface="Gill Sans" charset="0"/>
                <a:sym typeface="Gill Sans" charset="0"/>
              </a:defRPr>
            </a:lvl4pPr>
            <a:lvl5pPr marL="2057400" indent="-228600">
              <a:defRPr sz="4200">
                <a:solidFill>
                  <a:srgbClr val="000000"/>
                </a:solidFill>
                <a:latin typeface="Gill Sans" charset="0"/>
                <a:ea typeface="Gill Sans" charset="0"/>
                <a:cs typeface="Gill Sans" charset="0"/>
                <a:sym typeface="Gill Sans" charset="0"/>
              </a:defRPr>
            </a:lvl5pPr>
            <a:lvl6pPr marL="25146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en-US" altLang="en-US" sz="7200" dirty="0">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s   a    t    p   i   n    m   d </a:t>
            </a:r>
          </a:p>
          <a:p>
            <a:pPr eaLnBrk="1"/>
            <a:r>
              <a:rPr lang="en-US" altLang="en-US" sz="7200" dirty="0">
                <a:latin typeface="SassoonCRInfant" panose="02010503020300020003" pitchFamily="2" charset="0"/>
                <a:sym typeface="Comic Sans MS" panose="030F0702030302020204" pitchFamily="66" charset="0"/>
              </a:rPr>
              <a:t>g    o    c    k   ck   e   u   r  </a:t>
            </a:r>
            <a:endParaRPr lang="en-US" altLang="en-US" sz="7200" dirty="0">
              <a:latin typeface="SassoonCRInfant" panose="02010503020300020003" pitchFamily="2" charset="0"/>
            </a:endParaRPr>
          </a:p>
        </p:txBody>
      </p:sp>
      <p:pic>
        <p:nvPicPr>
          <p:cNvPr id="3" name="Picture 4" descr="The power of the question mark - SWOOP | Workforce Analytics | Digital  Workplace Solution">
            <a:extLst>
              <a:ext uri="{FF2B5EF4-FFF2-40B4-BE49-F238E27FC236}">
                <a16:creationId xmlns:a16="http://schemas.microsoft.com/office/drawing/2014/main" id="{5A61B2C6-DBE9-4966-A606-A8E3E42E1D1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202" b="28515"/>
          <a:stretch/>
        </p:blipFill>
        <p:spPr bwMode="auto">
          <a:xfrm>
            <a:off x="2880360" y="3675789"/>
            <a:ext cx="6248400" cy="260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89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A9C31D-4D05-4371-93D8-E5C8C118DA3F}"/>
              </a:ext>
            </a:extLst>
          </p:cNvPr>
          <p:cNvSpPr/>
          <p:nvPr/>
        </p:nvSpPr>
        <p:spPr>
          <a:xfrm>
            <a:off x="73742" y="843531"/>
            <a:ext cx="12044516" cy="2308324"/>
          </a:xfrm>
          <a:prstGeom prst="rect">
            <a:avLst/>
          </a:prstGeom>
        </p:spPr>
        <p:txBody>
          <a:bodyPr wrap="square">
            <a:spAutoFit/>
          </a:bodyPr>
          <a:lstStyle/>
          <a:p>
            <a:pPr fontAlgn="base"/>
            <a:r>
              <a:rPr lang="en-GB" sz="2400" dirty="0">
                <a:solidFill>
                  <a:srgbClr val="37434A"/>
                </a:solidFill>
                <a:latin typeface="SassoonCRInfant" panose="02010503020300020003" pitchFamily="2" charset="0"/>
              </a:rPr>
              <a:t>Phase 1 is absolutely vital. It is the one phase that shouldn't come to an end. These skills should continue to be developed throughout KS1 and KS2. Phase 1 develops children's abilities to listen to, make, explore and talk about sounds. This phase is split into 7 aspects that are explored and developed through games.</a:t>
            </a:r>
          </a:p>
          <a:p>
            <a:br>
              <a:rPr lang="en-GB" sz="2400" dirty="0">
                <a:latin typeface="SassoonCRInfant" panose="02010503020300020003" pitchFamily="2" charset="0"/>
              </a:rPr>
            </a:br>
            <a:endParaRPr lang="en-GB" sz="2400" dirty="0">
              <a:latin typeface="SassoonCRInfant" panose="02010503020300020003" pitchFamily="2" charset="0"/>
            </a:endParaRPr>
          </a:p>
        </p:txBody>
      </p:sp>
      <p:sp>
        <p:nvSpPr>
          <p:cNvPr id="5" name="Rectangle 4">
            <a:extLst>
              <a:ext uri="{FF2B5EF4-FFF2-40B4-BE49-F238E27FC236}">
                <a16:creationId xmlns:a16="http://schemas.microsoft.com/office/drawing/2014/main" id="{E840DBD0-AE0C-4111-A5EF-024A2D3FC964}"/>
              </a:ext>
            </a:extLst>
          </p:cNvPr>
          <p:cNvSpPr/>
          <p:nvPr/>
        </p:nvSpPr>
        <p:spPr>
          <a:xfrm>
            <a:off x="4786325" y="135645"/>
            <a:ext cx="1822935"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1</a:t>
            </a:r>
          </a:p>
        </p:txBody>
      </p:sp>
      <p:sp>
        <p:nvSpPr>
          <p:cNvPr id="8" name="Rectangle 7">
            <a:extLst>
              <a:ext uri="{FF2B5EF4-FFF2-40B4-BE49-F238E27FC236}">
                <a16:creationId xmlns:a16="http://schemas.microsoft.com/office/drawing/2014/main" id="{98AC3805-5BB3-4977-9D82-092DB356CBEC}"/>
              </a:ext>
            </a:extLst>
          </p:cNvPr>
          <p:cNvSpPr/>
          <p:nvPr/>
        </p:nvSpPr>
        <p:spPr>
          <a:xfrm>
            <a:off x="2755963" y="2829330"/>
            <a:ext cx="9219727" cy="2677656"/>
          </a:xfrm>
          <a:prstGeom prst="rect">
            <a:avLst/>
          </a:prstGeom>
        </p:spPr>
        <p:txBody>
          <a:bodyPr wrap="square">
            <a:spAutoFit/>
          </a:bodyPr>
          <a:lstStyle/>
          <a:p>
            <a:pPr>
              <a:buFont typeface="Arial" panose="020B0604020202020204" pitchFamily="34" charset="0"/>
              <a:buChar char="•"/>
            </a:pPr>
            <a:r>
              <a:rPr lang="en-GB" sz="2400" dirty="0">
                <a:solidFill>
                  <a:srgbClr val="202124"/>
                </a:solidFill>
                <a:latin typeface="SassoonCRInfant" panose="02010503020300020003" pitchFamily="2" charset="0"/>
              </a:rPr>
              <a:t>Aspect 1 - Environmental Sound Discrimination.</a:t>
            </a:r>
          </a:p>
          <a:p>
            <a:pPr>
              <a:buFont typeface="Arial" panose="020B0604020202020204" pitchFamily="34" charset="0"/>
              <a:buChar char="•"/>
            </a:pPr>
            <a:r>
              <a:rPr lang="en-GB" sz="2400" dirty="0">
                <a:solidFill>
                  <a:srgbClr val="202124"/>
                </a:solidFill>
                <a:latin typeface="SassoonCRInfant" panose="02010503020300020003" pitchFamily="2" charset="0"/>
              </a:rPr>
              <a:t>Aspect 2 - Instrumental Sound Discrimination.</a:t>
            </a:r>
          </a:p>
          <a:p>
            <a:pPr>
              <a:buFont typeface="Arial" panose="020B0604020202020204" pitchFamily="34" charset="0"/>
              <a:buChar char="•"/>
            </a:pPr>
            <a:r>
              <a:rPr lang="en-GB" sz="2400" dirty="0">
                <a:solidFill>
                  <a:srgbClr val="202124"/>
                </a:solidFill>
                <a:latin typeface="SassoonCRInfant" panose="02010503020300020003" pitchFamily="2" charset="0"/>
              </a:rPr>
              <a:t>Aspect 3 - Body Percussion Sound Discrimination.</a:t>
            </a:r>
          </a:p>
          <a:p>
            <a:pPr>
              <a:buFont typeface="Arial" panose="020B0604020202020204" pitchFamily="34" charset="0"/>
              <a:buChar char="•"/>
            </a:pPr>
            <a:r>
              <a:rPr lang="en-GB" sz="2400" dirty="0">
                <a:solidFill>
                  <a:srgbClr val="202124"/>
                </a:solidFill>
                <a:latin typeface="SassoonCRInfant" panose="02010503020300020003" pitchFamily="2" charset="0"/>
              </a:rPr>
              <a:t>Aspect 4 - Rhythm and Rhyme.</a:t>
            </a:r>
          </a:p>
          <a:p>
            <a:pPr>
              <a:buFont typeface="Arial" panose="020B0604020202020204" pitchFamily="34" charset="0"/>
              <a:buChar char="•"/>
            </a:pPr>
            <a:r>
              <a:rPr lang="en-GB" sz="2400" dirty="0">
                <a:solidFill>
                  <a:srgbClr val="202124"/>
                </a:solidFill>
                <a:latin typeface="SassoonCRInfant" panose="02010503020300020003" pitchFamily="2" charset="0"/>
              </a:rPr>
              <a:t>Aspect 5 - Alliteration.</a:t>
            </a:r>
          </a:p>
          <a:p>
            <a:pPr>
              <a:buFont typeface="Arial" panose="020B0604020202020204" pitchFamily="34" charset="0"/>
              <a:buChar char="•"/>
            </a:pPr>
            <a:r>
              <a:rPr lang="en-GB" sz="2400" dirty="0">
                <a:solidFill>
                  <a:srgbClr val="202124"/>
                </a:solidFill>
                <a:latin typeface="SassoonCRInfant" panose="02010503020300020003" pitchFamily="2" charset="0"/>
              </a:rPr>
              <a:t>Aspect 6 - Voice Sounds.</a:t>
            </a:r>
          </a:p>
          <a:p>
            <a:pPr>
              <a:buFont typeface="Arial" panose="020B0604020202020204" pitchFamily="34" charset="0"/>
              <a:buChar char="•"/>
            </a:pPr>
            <a:r>
              <a:rPr lang="en-GB" sz="2400" dirty="0">
                <a:solidFill>
                  <a:srgbClr val="202124"/>
                </a:solidFill>
                <a:latin typeface="SassoonCRInfant" panose="02010503020300020003" pitchFamily="2" charset="0"/>
              </a:rPr>
              <a:t>Aspect 7 - Oral Blending and Segmenting.</a:t>
            </a:r>
            <a:endParaRPr lang="en-GB" sz="2400" b="0" i="0" dirty="0">
              <a:solidFill>
                <a:srgbClr val="202124"/>
              </a:solidFill>
              <a:effectLst/>
              <a:latin typeface="SassoonCRInfant" panose="02010503020300020003" pitchFamily="2" charset="0"/>
            </a:endParaRPr>
          </a:p>
        </p:txBody>
      </p:sp>
    </p:spTree>
    <p:extLst>
      <p:ext uri="{BB962C8B-B14F-4D97-AF65-F5344CB8AC3E}">
        <p14:creationId xmlns:p14="http://schemas.microsoft.com/office/powerpoint/2010/main" val="363767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A32B17-125B-4167-A98F-54DF2FF6C11B}"/>
              </a:ext>
            </a:extLst>
          </p:cNvPr>
          <p:cNvPicPr>
            <a:picLocks noChangeAspect="1"/>
          </p:cNvPicPr>
          <p:nvPr/>
        </p:nvPicPr>
        <p:blipFill>
          <a:blip r:embed="rId2"/>
          <a:stretch>
            <a:fillRect/>
          </a:stretch>
        </p:blipFill>
        <p:spPr>
          <a:xfrm>
            <a:off x="152401" y="1099983"/>
            <a:ext cx="3726426" cy="4658033"/>
          </a:xfrm>
          <a:prstGeom prst="rect">
            <a:avLst/>
          </a:prstGeom>
        </p:spPr>
      </p:pic>
      <p:sp>
        <p:nvSpPr>
          <p:cNvPr id="3" name="Rectangle 2">
            <a:extLst>
              <a:ext uri="{FF2B5EF4-FFF2-40B4-BE49-F238E27FC236}">
                <a16:creationId xmlns:a16="http://schemas.microsoft.com/office/drawing/2014/main" id="{9AD1B8CA-2FB4-4E9B-A78C-AE585B3C28D8}"/>
              </a:ext>
            </a:extLst>
          </p:cNvPr>
          <p:cNvSpPr/>
          <p:nvPr/>
        </p:nvSpPr>
        <p:spPr>
          <a:xfrm>
            <a:off x="4786324" y="135645"/>
            <a:ext cx="1822936"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2</a:t>
            </a:r>
          </a:p>
        </p:txBody>
      </p:sp>
      <p:sp>
        <p:nvSpPr>
          <p:cNvPr id="4" name="Rectangle 3">
            <a:extLst>
              <a:ext uri="{FF2B5EF4-FFF2-40B4-BE49-F238E27FC236}">
                <a16:creationId xmlns:a16="http://schemas.microsoft.com/office/drawing/2014/main" id="{9FC3AC1F-D98A-4704-8039-79B979CE682D}"/>
              </a:ext>
            </a:extLst>
          </p:cNvPr>
          <p:cNvSpPr/>
          <p:nvPr/>
        </p:nvSpPr>
        <p:spPr>
          <a:xfrm>
            <a:off x="4075467" y="1099983"/>
            <a:ext cx="7959213" cy="2246769"/>
          </a:xfrm>
          <a:prstGeom prst="rect">
            <a:avLst/>
          </a:prstGeom>
        </p:spPr>
        <p:txBody>
          <a:bodyPr wrap="square">
            <a:spAutoFit/>
          </a:bodyPr>
          <a:lstStyle/>
          <a:p>
            <a:pPr fontAlgn="base"/>
            <a:r>
              <a:rPr lang="en-GB" sz="2800" dirty="0">
                <a:solidFill>
                  <a:srgbClr val="0070C0"/>
                </a:solidFill>
                <a:latin typeface="SassoonCRInfant" panose="02010503020300020003" pitchFamily="2" charset="0"/>
              </a:rPr>
              <a:t>It is very important that you pronounce these phonemes clearly and correctly. If you don't, children may find it very difficult to blend them together.</a:t>
            </a:r>
          </a:p>
          <a:p>
            <a:br>
              <a:rPr lang="en-GB" sz="2800" dirty="0">
                <a:latin typeface="SassoonCRInfant" panose="02010503020300020003" pitchFamily="2" charset="0"/>
              </a:rPr>
            </a:br>
            <a:endParaRPr lang="en-GB" sz="2800" dirty="0">
              <a:latin typeface="SassoonCRInfant" panose="02010503020300020003" pitchFamily="2" charset="0"/>
            </a:endParaRPr>
          </a:p>
        </p:txBody>
      </p:sp>
      <p:sp>
        <p:nvSpPr>
          <p:cNvPr id="5" name="Rectangle 4">
            <a:extLst>
              <a:ext uri="{FF2B5EF4-FFF2-40B4-BE49-F238E27FC236}">
                <a16:creationId xmlns:a16="http://schemas.microsoft.com/office/drawing/2014/main" id="{094C555D-A5BC-4867-A630-9E6E3C075A18}"/>
              </a:ext>
            </a:extLst>
          </p:cNvPr>
          <p:cNvSpPr/>
          <p:nvPr/>
        </p:nvSpPr>
        <p:spPr>
          <a:xfrm>
            <a:off x="4075468" y="2741023"/>
            <a:ext cx="7959213" cy="4401205"/>
          </a:xfrm>
          <a:prstGeom prst="rect">
            <a:avLst/>
          </a:prstGeom>
        </p:spPr>
        <p:txBody>
          <a:bodyPr wrap="square">
            <a:spAutoFit/>
          </a:bodyPr>
          <a:lstStyle/>
          <a:p>
            <a:pPr fontAlgn="base"/>
            <a:r>
              <a:rPr lang="en-GB" sz="2800" dirty="0">
                <a:solidFill>
                  <a:srgbClr val="37434A"/>
                </a:solidFill>
                <a:latin typeface="SassoonCRInfant" panose="02010503020300020003" pitchFamily="2" charset="0"/>
              </a:rPr>
              <a:t>When we introduce GPCs, we ensure that we introduce them with the sounds, pictures, actions and lots of practise for forming the letter. You can form the letter with a finger in the air, on the palm of the hand, on the back of another child, on a rough surface like the floor. All these experiences will need to come before trying to write the letter on a whiteboard or piece of paper.</a:t>
            </a:r>
          </a:p>
          <a:p>
            <a:br>
              <a:rPr lang="en-GB" sz="2800" dirty="0">
                <a:latin typeface="SassoonCRInfant" panose="02010503020300020003" pitchFamily="2" charset="0"/>
              </a:rPr>
            </a:br>
            <a:endParaRPr lang="en-GB" sz="2800" dirty="0">
              <a:latin typeface="SassoonCRInfant" panose="02010503020300020003" pitchFamily="2" charset="0"/>
            </a:endParaRPr>
          </a:p>
        </p:txBody>
      </p:sp>
    </p:spTree>
    <p:extLst>
      <p:ext uri="{BB962C8B-B14F-4D97-AF65-F5344CB8AC3E}">
        <p14:creationId xmlns:p14="http://schemas.microsoft.com/office/powerpoint/2010/main" val="280648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2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903" y="40533"/>
            <a:ext cx="9660194" cy="6776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091725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1B8CA-2FB4-4E9B-A78C-AE585B3C28D8}"/>
              </a:ext>
            </a:extLst>
          </p:cNvPr>
          <p:cNvSpPr/>
          <p:nvPr/>
        </p:nvSpPr>
        <p:spPr>
          <a:xfrm>
            <a:off x="4786324" y="135645"/>
            <a:ext cx="1822936"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3</a:t>
            </a:r>
          </a:p>
        </p:txBody>
      </p:sp>
      <p:sp>
        <p:nvSpPr>
          <p:cNvPr id="4" name="Rectangle 3">
            <a:extLst>
              <a:ext uri="{FF2B5EF4-FFF2-40B4-BE49-F238E27FC236}">
                <a16:creationId xmlns:a16="http://schemas.microsoft.com/office/drawing/2014/main" id="{9FC3AC1F-D98A-4704-8039-79B979CE682D}"/>
              </a:ext>
            </a:extLst>
          </p:cNvPr>
          <p:cNvSpPr/>
          <p:nvPr/>
        </p:nvSpPr>
        <p:spPr>
          <a:xfrm>
            <a:off x="0" y="808299"/>
            <a:ext cx="12192000" cy="2123658"/>
          </a:xfrm>
          <a:prstGeom prst="rect">
            <a:avLst/>
          </a:prstGeom>
        </p:spPr>
        <p:txBody>
          <a:bodyPr wrap="square">
            <a:spAutoFit/>
          </a:bodyPr>
          <a:lstStyle/>
          <a:p>
            <a:pPr fontAlgn="base"/>
            <a:r>
              <a:rPr lang="en-GB" sz="2400" dirty="0">
                <a:solidFill>
                  <a:srgbClr val="0070C0"/>
                </a:solidFill>
                <a:latin typeface="SassoonCRInfant" panose="02010503020300020003" pitchFamily="2" charset="0"/>
              </a:rPr>
              <a:t>Phase 3 continues in the same way as Phase 2 and introduces more new GPCs. By the end of Phase 3 the children will know one way of writing down each of the 44 phonemes.</a:t>
            </a:r>
          </a:p>
          <a:p>
            <a:br>
              <a:rPr lang="en-GB" sz="2800" dirty="0">
                <a:solidFill>
                  <a:srgbClr val="0070C0"/>
                </a:solidFill>
              </a:rPr>
            </a:br>
            <a:br>
              <a:rPr lang="en-GB" sz="2800" dirty="0">
                <a:solidFill>
                  <a:srgbClr val="0070C0"/>
                </a:solidFill>
                <a:latin typeface="SassoonCRInfant" panose="02010503020300020003" pitchFamily="2" charset="0"/>
              </a:rPr>
            </a:br>
            <a:endParaRPr lang="en-GB" sz="2800" dirty="0">
              <a:solidFill>
                <a:srgbClr val="0070C0"/>
              </a:solidFill>
              <a:latin typeface="SassoonCRInfant" panose="02010503020300020003" pitchFamily="2" charset="0"/>
            </a:endParaRPr>
          </a:p>
        </p:txBody>
      </p:sp>
      <p:pic>
        <p:nvPicPr>
          <p:cNvPr id="6" name="Picture 5">
            <a:extLst>
              <a:ext uri="{FF2B5EF4-FFF2-40B4-BE49-F238E27FC236}">
                <a16:creationId xmlns:a16="http://schemas.microsoft.com/office/drawing/2014/main" id="{24322312-858E-41A7-ACB8-20D78DA0A9C7}"/>
              </a:ext>
            </a:extLst>
          </p:cNvPr>
          <p:cNvPicPr>
            <a:picLocks noChangeAspect="1"/>
          </p:cNvPicPr>
          <p:nvPr/>
        </p:nvPicPr>
        <p:blipFill>
          <a:blip r:embed="rId2"/>
          <a:stretch>
            <a:fillRect/>
          </a:stretch>
        </p:blipFill>
        <p:spPr>
          <a:xfrm>
            <a:off x="157319" y="3604611"/>
            <a:ext cx="11871526" cy="2956391"/>
          </a:xfrm>
          <a:prstGeom prst="rect">
            <a:avLst/>
          </a:prstGeom>
        </p:spPr>
      </p:pic>
      <p:sp>
        <p:nvSpPr>
          <p:cNvPr id="7" name="Rectangle 6">
            <a:extLst>
              <a:ext uri="{FF2B5EF4-FFF2-40B4-BE49-F238E27FC236}">
                <a16:creationId xmlns:a16="http://schemas.microsoft.com/office/drawing/2014/main" id="{6D9B3D16-A790-4A7C-B463-31C8B75F0796}"/>
              </a:ext>
            </a:extLst>
          </p:cNvPr>
          <p:cNvSpPr/>
          <p:nvPr/>
        </p:nvSpPr>
        <p:spPr>
          <a:xfrm>
            <a:off x="157319" y="1816643"/>
            <a:ext cx="11759377" cy="2677656"/>
          </a:xfrm>
          <a:prstGeom prst="rect">
            <a:avLst/>
          </a:prstGeom>
        </p:spPr>
        <p:txBody>
          <a:bodyPr wrap="square">
            <a:spAutoFit/>
          </a:bodyPr>
          <a:lstStyle/>
          <a:p>
            <a:pPr fontAlgn="base"/>
            <a:r>
              <a:rPr lang="en-GB" sz="2800" dirty="0">
                <a:solidFill>
                  <a:srgbClr val="37434A"/>
                </a:solidFill>
                <a:latin typeface="SassoonCRInfant" panose="02010503020300020003" pitchFamily="2" charset="0"/>
              </a:rPr>
              <a:t>Make sure that you are confident about what the term CVC means. It refers to words with a consonant phoneme, a vowel phoneme and then a consonant phoneme - it is not referring to letters. Therefore </a:t>
            </a:r>
            <a:r>
              <a:rPr lang="en-GB" sz="2800" b="1" dirty="0">
                <a:solidFill>
                  <a:srgbClr val="37434A"/>
                </a:solidFill>
                <a:latin typeface="SassoonCRInfant" panose="02010503020300020003" pitchFamily="2" charset="0"/>
              </a:rPr>
              <a:t>hot, bed, boat</a:t>
            </a:r>
            <a:r>
              <a:rPr lang="en-GB" sz="2800" dirty="0">
                <a:solidFill>
                  <a:srgbClr val="37434A"/>
                </a:solidFill>
                <a:latin typeface="SassoonCRInfant" panose="02010503020300020003" pitchFamily="2" charset="0"/>
              </a:rPr>
              <a:t> and </a:t>
            </a:r>
            <a:r>
              <a:rPr lang="en-GB" sz="2800" b="1" dirty="0">
                <a:solidFill>
                  <a:srgbClr val="37434A"/>
                </a:solidFill>
                <a:latin typeface="SassoonCRInfant" panose="02010503020300020003" pitchFamily="2" charset="0"/>
              </a:rPr>
              <a:t>ship</a:t>
            </a:r>
            <a:r>
              <a:rPr lang="en-GB" sz="2800" dirty="0">
                <a:solidFill>
                  <a:srgbClr val="37434A"/>
                </a:solidFill>
                <a:latin typeface="SassoonCRInfant" panose="02010503020300020003" pitchFamily="2" charset="0"/>
              </a:rPr>
              <a:t> are all CVC words but </a:t>
            </a:r>
            <a:r>
              <a:rPr lang="en-GB" sz="2800" b="1" dirty="0">
                <a:solidFill>
                  <a:srgbClr val="37434A"/>
                </a:solidFill>
                <a:latin typeface="SassoonCRInfant" panose="02010503020300020003" pitchFamily="2" charset="0"/>
              </a:rPr>
              <a:t>cow</a:t>
            </a:r>
            <a:r>
              <a:rPr lang="en-GB" sz="2800" dirty="0">
                <a:solidFill>
                  <a:srgbClr val="37434A"/>
                </a:solidFill>
                <a:latin typeface="SassoonCRInfant" panose="02010503020300020003" pitchFamily="2" charset="0"/>
              </a:rPr>
              <a:t> and </a:t>
            </a:r>
            <a:r>
              <a:rPr lang="en-GB" sz="2800" b="1" dirty="0">
                <a:solidFill>
                  <a:srgbClr val="37434A"/>
                </a:solidFill>
                <a:latin typeface="SassoonCRInfant" panose="02010503020300020003" pitchFamily="2" charset="0"/>
              </a:rPr>
              <a:t>toy</a:t>
            </a:r>
            <a:r>
              <a:rPr lang="en-GB" sz="2800" dirty="0">
                <a:solidFill>
                  <a:srgbClr val="37434A"/>
                </a:solidFill>
                <a:latin typeface="SassoonCRInfant" panose="02010503020300020003" pitchFamily="2" charset="0"/>
              </a:rPr>
              <a:t> are not.</a:t>
            </a:r>
          </a:p>
          <a:p>
            <a:br>
              <a:rPr lang="en-GB" sz="2800" dirty="0">
                <a:latin typeface="SassoonCRInfant" panose="02010503020300020003" pitchFamily="2" charset="0"/>
              </a:rPr>
            </a:br>
            <a:endParaRPr lang="en-GB" sz="2800" dirty="0">
              <a:latin typeface="SassoonCRInfant" panose="02010503020300020003" pitchFamily="2" charset="0"/>
            </a:endParaRPr>
          </a:p>
        </p:txBody>
      </p:sp>
    </p:spTree>
    <p:extLst>
      <p:ext uri="{BB962C8B-B14F-4D97-AF65-F5344CB8AC3E}">
        <p14:creationId xmlns:p14="http://schemas.microsoft.com/office/powerpoint/2010/main" val="136163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3S.png">
            <a:extLst>
              <a:ext uri="{FF2B5EF4-FFF2-40B4-BE49-F238E27FC236}">
                <a16:creationId xmlns:a16="http://schemas.microsoft.com/office/drawing/2014/main" id="{97F33BD7-C62D-4135-ACCA-AD36C26342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8361" y="5092"/>
            <a:ext cx="9291483" cy="6143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850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17F901-3E5B-4051-AE7F-717C6A03E151}"/>
              </a:ext>
            </a:extLst>
          </p:cNvPr>
          <p:cNvSpPr/>
          <p:nvPr/>
        </p:nvSpPr>
        <p:spPr>
          <a:xfrm>
            <a:off x="231057" y="683257"/>
            <a:ext cx="11729885" cy="2677656"/>
          </a:xfrm>
          <a:prstGeom prst="rect">
            <a:avLst/>
          </a:prstGeom>
        </p:spPr>
        <p:txBody>
          <a:bodyPr wrap="square">
            <a:spAutoFit/>
          </a:bodyPr>
          <a:lstStyle/>
          <a:p>
            <a:pPr fontAlgn="base"/>
            <a:r>
              <a:rPr lang="en-GB" sz="2400" dirty="0">
                <a:solidFill>
                  <a:srgbClr val="37434A"/>
                </a:solidFill>
                <a:latin typeface="SassoonCRInfant" panose="02010503020300020003" pitchFamily="2" charset="0"/>
              </a:rPr>
              <a:t>The main challenge in this phase is to help children to blend and segment words with adjacent consonants e.g. </a:t>
            </a:r>
            <a:r>
              <a:rPr lang="en-GB" sz="2400" b="1" dirty="0">
                <a:solidFill>
                  <a:srgbClr val="37434A"/>
                </a:solidFill>
                <a:latin typeface="SassoonCRInfant" panose="02010503020300020003" pitchFamily="2" charset="0"/>
              </a:rPr>
              <a:t>truck, help</a:t>
            </a:r>
            <a:r>
              <a:rPr lang="en-GB" sz="2400" dirty="0">
                <a:solidFill>
                  <a:srgbClr val="37434A"/>
                </a:solidFill>
                <a:latin typeface="SassoonCRInfant" panose="02010503020300020003" pitchFamily="2" charset="0"/>
              </a:rPr>
              <a:t>. These adjacent consonant phonemes can both be heard when you say the word which makes them different from a digraph where there are two letters that make just one sound. Be careful, lots of people get these confused, including some published materials.</a:t>
            </a:r>
          </a:p>
          <a:p>
            <a:br>
              <a:rPr lang="en-GB" sz="2400" dirty="0">
                <a:latin typeface="SassoonCRInfant" panose="02010503020300020003" pitchFamily="2" charset="0"/>
              </a:rPr>
            </a:br>
            <a:endParaRPr lang="en-GB" sz="2400" dirty="0">
              <a:latin typeface="SassoonCRInfant" panose="02010503020300020003" pitchFamily="2" charset="0"/>
            </a:endParaRPr>
          </a:p>
        </p:txBody>
      </p:sp>
      <p:sp>
        <p:nvSpPr>
          <p:cNvPr id="3" name="Rectangle 2">
            <a:extLst>
              <a:ext uri="{FF2B5EF4-FFF2-40B4-BE49-F238E27FC236}">
                <a16:creationId xmlns:a16="http://schemas.microsoft.com/office/drawing/2014/main" id="{70F08305-D369-49BD-8351-FD24AC808A89}"/>
              </a:ext>
            </a:extLst>
          </p:cNvPr>
          <p:cNvSpPr/>
          <p:nvPr/>
        </p:nvSpPr>
        <p:spPr>
          <a:xfrm>
            <a:off x="231056" y="2569697"/>
            <a:ext cx="5063615" cy="4401205"/>
          </a:xfrm>
          <a:prstGeom prst="rect">
            <a:avLst/>
          </a:prstGeom>
        </p:spPr>
        <p:txBody>
          <a:bodyPr wrap="square">
            <a:spAutoFit/>
          </a:bodyPr>
          <a:lstStyle/>
          <a:p>
            <a:pPr fontAlgn="base"/>
            <a:r>
              <a:rPr lang="en-GB" sz="2800" dirty="0">
                <a:solidFill>
                  <a:srgbClr val="0070C0"/>
                </a:solidFill>
                <a:latin typeface="SassoonCRInfant" panose="02010503020300020003" pitchFamily="2" charset="0"/>
              </a:rPr>
              <a:t>Children with speech and language difficulties can find Phase 4 very tricky. If children struggle to hear all the sounds in a word encourage them to think about the movements that their mouths are making. Looking in mirrors can help with this.</a:t>
            </a:r>
          </a:p>
          <a:p>
            <a:br>
              <a:rPr lang="en-GB" sz="2800" dirty="0">
                <a:solidFill>
                  <a:srgbClr val="0070C0"/>
                </a:solidFill>
                <a:latin typeface="SassoonCRInfant" panose="02010503020300020003" pitchFamily="2" charset="0"/>
              </a:rPr>
            </a:br>
            <a:endParaRPr lang="en-GB" sz="2800" dirty="0">
              <a:solidFill>
                <a:srgbClr val="0070C0"/>
              </a:solidFill>
              <a:latin typeface="SassoonCRInfant" panose="02010503020300020003" pitchFamily="2" charset="0"/>
            </a:endParaRPr>
          </a:p>
        </p:txBody>
      </p:sp>
      <p:sp>
        <p:nvSpPr>
          <p:cNvPr id="4" name="Rectangle 3">
            <a:extLst>
              <a:ext uri="{FF2B5EF4-FFF2-40B4-BE49-F238E27FC236}">
                <a16:creationId xmlns:a16="http://schemas.microsoft.com/office/drawing/2014/main" id="{0340D444-32C8-4C22-9BF5-6366B1D5B062}"/>
              </a:ext>
            </a:extLst>
          </p:cNvPr>
          <p:cNvSpPr/>
          <p:nvPr/>
        </p:nvSpPr>
        <p:spPr>
          <a:xfrm>
            <a:off x="4786324" y="135645"/>
            <a:ext cx="1822936"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4</a:t>
            </a:r>
          </a:p>
        </p:txBody>
      </p:sp>
      <p:pic>
        <p:nvPicPr>
          <p:cNvPr id="5" name="Picture 4">
            <a:extLst>
              <a:ext uri="{FF2B5EF4-FFF2-40B4-BE49-F238E27FC236}">
                <a16:creationId xmlns:a16="http://schemas.microsoft.com/office/drawing/2014/main" id="{AE7B2F14-33F2-4FCE-80A0-A9C8535ECFA0}"/>
              </a:ext>
            </a:extLst>
          </p:cNvPr>
          <p:cNvPicPr>
            <a:picLocks noChangeAspect="1"/>
          </p:cNvPicPr>
          <p:nvPr/>
        </p:nvPicPr>
        <p:blipFill>
          <a:blip r:embed="rId2"/>
          <a:stretch>
            <a:fillRect/>
          </a:stretch>
        </p:blipFill>
        <p:spPr>
          <a:xfrm>
            <a:off x="5147186" y="2225483"/>
            <a:ext cx="6853831" cy="4496872"/>
          </a:xfrm>
          <a:prstGeom prst="rect">
            <a:avLst/>
          </a:prstGeom>
        </p:spPr>
      </p:pic>
    </p:spTree>
    <p:extLst>
      <p:ext uri="{BB962C8B-B14F-4D97-AF65-F5344CB8AC3E}">
        <p14:creationId xmlns:p14="http://schemas.microsoft.com/office/powerpoint/2010/main" val="348301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B33B99-7239-4B75-B848-8C7C0839EA6B}"/>
              </a:ext>
            </a:extLst>
          </p:cNvPr>
          <p:cNvSpPr/>
          <p:nvPr/>
        </p:nvSpPr>
        <p:spPr>
          <a:xfrm>
            <a:off x="4657283" y="135645"/>
            <a:ext cx="2081019"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5a</a:t>
            </a:r>
          </a:p>
        </p:txBody>
      </p:sp>
      <p:sp>
        <p:nvSpPr>
          <p:cNvPr id="3" name="Rectangle 2">
            <a:extLst>
              <a:ext uri="{FF2B5EF4-FFF2-40B4-BE49-F238E27FC236}">
                <a16:creationId xmlns:a16="http://schemas.microsoft.com/office/drawing/2014/main" id="{09E62F52-D6DE-4E63-8AB3-17B8C0727787}"/>
              </a:ext>
            </a:extLst>
          </p:cNvPr>
          <p:cNvSpPr/>
          <p:nvPr/>
        </p:nvSpPr>
        <p:spPr>
          <a:xfrm>
            <a:off x="216311" y="751344"/>
            <a:ext cx="11975689" cy="2677656"/>
          </a:xfrm>
          <a:prstGeom prst="rect">
            <a:avLst/>
          </a:prstGeom>
        </p:spPr>
        <p:txBody>
          <a:bodyPr wrap="square">
            <a:spAutoFit/>
          </a:bodyPr>
          <a:lstStyle/>
          <a:p>
            <a:pPr fontAlgn="base"/>
            <a:r>
              <a:rPr lang="en-GB" sz="2400" dirty="0">
                <a:solidFill>
                  <a:srgbClr val="37434A"/>
                </a:solidFill>
                <a:latin typeface="SassoonCRInfant" panose="02010503020300020003" pitchFamily="2" charset="0"/>
              </a:rPr>
              <a:t>These 4 weeks introduce some new GPCs in the same way as in previous phases. Five of these GPCs are known as split digraphs. They are </a:t>
            </a:r>
            <a:r>
              <a:rPr lang="en-GB" sz="2400" b="1" dirty="0" err="1">
                <a:solidFill>
                  <a:srgbClr val="37434A"/>
                </a:solidFill>
                <a:latin typeface="SassoonCRInfant" panose="02010503020300020003" pitchFamily="2" charset="0"/>
              </a:rPr>
              <a:t>a_e</a:t>
            </a:r>
            <a:r>
              <a:rPr lang="en-GB" sz="2400" b="1" dirty="0">
                <a:solidFill>
                  <a:srgbClr val="37434A"/>
                </a:solidFill>
                <a:latin typeface="SassoonCRInfant" panose="02010503020300020003" pitchFamily="2" charset="0"/>
              </a:rPr>
              <a:t>, </a:t>
            </a:r>
            <a:r>
              <a:rPr lang="en-GB" sz="2400" b="1" dirty="0" err="1">
                <a:solidFill>
                  <a:srgbClr val="37434A"/>
                </a:solidFill>
                <a:latin typeface="SassoonCRInfant" panose="02010503020300020003" pitchFamily="2" charset="0"/>
              </a:rPr>
              <a:t>e_e</a:t>
            </a:r>
            <a:r>
              <a:rPr lang="en-GB" sz="2400" b="1" dirty="0">
                <a:solidFill>
                  <a:srgbClr val="37434A"/>
                </a:solidFill>
                <a:latin typeface="SassoonCRInfant" panose="02010503020300020003" pitchFamily="2" charset="0"/>
              </a:rPr>
              <a:t>, </a:t>
            </a:r>
            <a:r>
              <a:rPr lang="en-GB" sz="2400" b="1" dirty="0" err="1">
                <a:solidFill>
                  <a:srgbClr val="37434A"/>
                </a:solidFill>
                <a:latin typeface="SassoonCRInfant" panose="02010503020300020003" pitchFamily="2" charset="0"/>
              </a:rPr>
              <a:t>i_e</a:t>
            </a:r>
            <a:r>
              <a:rPr lang="en-GB" sz="2400" b="1" dirty="0">
                <a:solidFill>
                  <a:srgbClr val="37434A"/>
                </a:solidFill>
                <a:latin typeface="SassoonCRInfant" panose="02010503020300020003" pitchFamily="2" charset="0"/>
              </a:rPr>
              <a:t>, </a:t>
            </a:r>
            <a:r>
              <a:rPr lang="en-GB" sz="2400" b="1" dirty="0" err="1">
                <a:solidFill>
                  <a:srgbClr val="37434A"/>
                </a:solidFill>
                <a:latin typeface="SassoonCRInfant" panose="02010503020300020003" pitchFamily="2" charset="0"/>
              </a:rPr>
              <a:t>o_e</a:t>
            </a:r>
            <a:r>
              <a:rPr lang="en-GB" sz="2400" b="1" dirty="0">
                <a:solidFill>
                  <a:srgbClr val="37434A"/>
                </a:solidFill>
                <a:latin typeface="SassoonCRInfant" panose="02010503020300020003" pitchFamily="2" charset="0"/>
              </a:rPr>
              <a:t>, </a:t>
            </a:r>
            <a:r>
              <a:rPr lang="en-GB" sz="2400" b="1" dirty="0" err="1">
                <a:solidFill>
                  <a:srgbClr val="37434A"/>
                </a:solidFill>
                <a:latin typeface="SassoonCRInfant" panose="02010503020300020003" pitchFamily="2" charset="0"/>
              </a:rPr>
              <a:t>u_e</a:t>
            </a:r>
            <a:r>
              <a:rPr lang="en-GB" sz="2400" dirty="0">
                <a:solidFill>
                  <a:srgbClr val="37434A"/>
                </a:solidFill>
                <a:latin typeface="SassoonCRInfant" panose="02010503020300020003" pitchFamily="2" charset="0"/>
              </a:rPr>
              <a:t>. These used to be taught as magic e but now it is recommended that children learn to recognise these in the same way as other graphemes but simply explaining that in these particular graphemes the two letters work as a team but they aren't directly next to each other.</a:t>
            </a:r>
          </a:p>
          <a:p>
            <a:br>
              <a:rPr lang="en-GB" sz="2400" dirty="0">
                <a:latin typeface="SassoonCRInfant" panose="02010503020300020003" pitchFamily="2" charset="0"/>
              </a:rPr>
            </a:br>
            <a:endParaRPr lang="en-GB" sz="2400" dirty="0">
              <a:latin typeface="SassoonCRInfant" panose="02010503020300020003" pitchFamily="2" charset="0"/>
            </a:endParaRPr>
          </a:p>
        </p:txBody>
      </p:sp>
      <p:pic>
        <p:nvPicPr>
          <p:cNvPr id="5" name="Picture 4">
            <a:extLst>
              <a:ext uri="{FF2B5EF4-FFF2-40B4-BE49-F238E27FC236}">
                <a16:creationId xmlns:a16="http://schemas.microsoft.com/office/drawing/2014/main" id="{20DD80B8-5560-40A9-BEB4-3138BCD6EEC3}"/>
              </a:ext>
            </a:extLst>
          </p:cNvPr>
          <p:cNvPicPr>
            <a:picLocks noChangeAspect="1"/>
          </p:cNvPicPr>
          <p:nvPr/>
        </p:nvPicPr>
        <p:blipFill>
          <a:blip r:embed="rId2"/>
          <a:stretch>
            <a:fillRect/>
          </a:stretch>
        </p:blipFill>
        <p:spPr>
          <a:xfrm>
            <a:off x="4851251" y="2667791"/>
            <a:ext cx="2423512" cy="3422898"/>
          </a:xfrm>
          <a:prstGeom prst="rect">
            <a:avLst/>
          </a:prstGeom>
        </p:spPr>
      </p:pic>
      <p:pic>
        <p:nvPicPr>
          <p:cNvPr id="6" name="Picture 5">
            <a:extLst>
              <a:ext uri="{FF2B5EF4-FFF2-40B4-BE49-F238E27FC236}">
                <a16:creationId xmlns:a16="http://schemas.microsoft.com/office/drawing/2014/main" id="{0C97E8CD-291E-4CCD-9EC4-A875CF366F0C}"/>
              </a:ext>
            </a:extLst>
          </p:cNvPr>
          <p:cNvPicPr>
            <a:picLocks noChangeAspect="1"/>
          </p:cNvPicPr>
          <p:nvPr/>
        </p:nvPicPr>
        <p:blipFill>
          <a:blip r:embed="rId3"/>
          <a:stretch>
            <a:fillRect/>
          </a:stretch>
        </p:blipFill>
        <p:spPr>
          <a:xfrm>
            <a:off x="0" y="2683758"/>
            <a:ext cx="2394158" cy="3422898"/>
          </a:xfrm>
          <a:prstGeom prst="rect">
            <a:avLst/>
          </a:prstGeom>
        </p:spPr>
      </p:pic>
      <p:pic>
        <p:nvPicPr>
          <p:cNvPr id="7" name="Picture 6">
            <a:extLst>
              <a:ext uri="{FF2B5EF4-FFF2-40B4-BE49-F238E27FC236}">
                <a16:creationId xmlns:a16="http://schemas.microsoft.com/office/drawing/2014/main" id="{6FD557C5-DBB5-4269-A2DD-C518639CF7E6}"/>
              </a:ext>
            </a:extLst>
          </p:cNvPr>
          <p:cNvPicPr>
            <a:picLocks noChangeAspect="1"/>
          </p:cNvPicPr>
          <p:nvPr/>
        </p:nvPicPr>
        <p:blipFill>
          <a:blip r:embed="rId4"/>
          <a:stretch>
            <a:fillRect/>
          </a:stretch>
        </p:blipFill>
        <p:spPr>
          <a:xfrm>
            <a:off x="9714128" y="2683758"/>
            <a:ext cx="2393555" cy="3406931"/>
          </a:xfrm>
          <a:prstGeom prst="rect">
            <a:avLst/>
          </a:prstGeom>
        </p:spPr>
      </p:pic>
      <p:pic>
        <p:nvPicPr>
          <p:cNvPr id="8" name="Picture 7">
            <a:extLst>
              <a:ext uri="{FF2B5EF4-FFF2-40B4-BE49-F238E27FC236}">
                <a16:creationId xmlns:a16="http://schemas.microsoft.com/office/drawing/2014/main" id="{988DDDB4-D402-4599-A5B7-C3EB67AFFF45}"/>
              </a:ext>
            </a:extLst>
          </p:cNvPr>
          <p:cNvPicPr>
            <a:picLocks noChangeAspect="1"/>
          </p:cNvPicPr>
          <p:nvPr/>
        </p:nvPicPr>
        <p:blipFill>
          <a:blip r:embed="rId5"/>
          <a:stretch>
            <a:fillRect/>
          </a:stretch>
        </p:blipFill>
        <p:spPr>
          <a:xfrm>
            <a:off x="2462100" y="2683758"/>
            <a:ext cx="2402912" cy="3422898"/>
          </a:xfrm>
          <a:prstGeom prst="rect">
            <a:avLst/>
          </a:prstGeom>
        </p:spPr>
      </p:pic>
      <p:pic>
        <p:nvPicPr>
          <p:cNvPr id="9" name="Picture 8">
            <a:extLst>
              <a:ext uri="{FF2B5EF4-FFF2-40B4-BE49-F238E27FC236}">
                <a16:creationId xmlns:a16="http://schemas.microsoft.com/office/drawing/2014/main" id="{A4D4D75A-3689-4345-8DFF-375746174FE5}"/>
              </a:ext>
            </a:extLst>
          </p:cNvPr>
          <p:cNvPicPr>
            <a:picLocks noChangeAspect="1"/>
          </p:cNvPicPr>
          <p:nvPr/>
        </p:nvPicPr>
        <p:blipFill>
          <a:blip r:embed="rId6"/>
          <a:stretch>
            <a:fillRect/>
          </a:stretch>
        </p:blipFill>
        <p:spPr>
          <a:xfrm>
            <a:off x="7298264" y="2683758"/>
            <a:ext cx="2372463" cy="3406931"/>
          </a:xfrm>
          <a:prstGeom prst="rect">
            <a:avLst/>
          </a:prstGeom>
        </p:spPr>
      </p:pic>
    </p:spTree>
    <p:extLst>
      <p:ext uri="{BB962C8B-B14F-4D97-AF65-F5344CB8AC3E}">
        <p14:creationId xmlns:p14="http://schemas.microsoft.com/office/powerpoint/2010/main" val="401138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B33B99-7239-4B75-B848-8C7C0839EA6B}"/>
              </a:ext>
            </a:extLst>
          </p:cNvPr>
          <p:cNvSpPr/>
          <p:nvPr/>
        </p:nvSpPr>
        <p:spPr>
          <a:xfrm>
            <a:off x="4658085" y="135645"/>
            <a:ext cx="2079415"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5b</a:t>
            </a:r>
          </a:p>
        </p:txBody>
      </p:sp>
      <p:sp>
        <p:nvSpPr>
          <p:cNvPr id="4" name="Rectangle 3">
            <a:extLst>
              <a:ext uri="{FF2B5EF4-FFF2-40B4-BE49-F238E27FC236}">
                <a16:creationId xmlns:a16="http://schemas.microsoft.com/office/drawing/2014/main" id="{E192ACAE-BCD9-420A-B5B3-27B00CB203DB}"/>
              </a:ext>
            </a:extLst>
          </p:cNvPr>
          <p:cNvSpPr/>
          <p:nvPr/>
        </p:nvSpPr>
        <p:spPr>
          <a:xfrm>
            <a:off x="142570" y="843531"/>
            <a:ext cx="11833120" cy="4893647"/>
          </a:xfrm>
          <a:prstGeom prst="rect">
            <a:avLst/>
          </a:prstGeom>
        </p:spPr>
        <p:txBody>
          <a:bodyPr wrap="square">
            <a:spAutoFit/>
          </a:bodyPr>
          <a:lstStyle/>
          <a:p>
            <a:pPr fontAlgn="base"/>
            <a:r>
              <a:rPr lang="en-GB" sz="2400" dirty="0">
                <a:solidFill>
                  <a:srgbClr val="37434A"/>
                </a:solidFill>
                <a:latin typeface="SassoonCRInfant" panose="02010503020300020003" pitchFamily="2" charset="0"/>
              </a:rPr>
              <a:t>These 3 weeks introduce the idea that some graphemes can be pronounced in more than one way. E.g. the </a:t>
            </a:r>
            <a:r>
              <a:rPr lang="en-GB" sz="2400" dirty="0" err="1">
                <a:solidFill>
                  <a:srgbClr val="37434A"/>
                </a:solidFill>
                <a:latin typeface="SassoonCRInfant" panose="02010503020300020003" pitchFamily="2" charset="0"/>
              </a:rPr>
              <a:t>ch</a:t>
            </a:r>
            <a:r>
              <a:rPr lang="en-GB" sz="2400" dirty="0">
                <a:solidFill>
                  <a:srgbClr val="37434A"/>
                </a:solidFill>
                <a:latin typeface="SassoonCRInfant" panose="02010503020300020003" pitchFamily="2" charset="0"/>
              </a:rPr>
              <a:t> grapheme can be pronounced in each of these ways check, chef and school. This is a vital lesson for children to learn and they need to learn to apply it in their reading. </a:t>
            </a:r>
          </a:p>
          <a:p>
            <a:pPr fontAlgn="base"/>
            <a:endParaRPr lang="en-GB" sz="2400" dirty="0">
              <a:solidFill>
                <a:srgbClr val="37434A"/>
              </a:solidFill>
              <a:latin typeface="SassoonCRInfant" panose="02010503020300020003" pitchFamily="2" charset="0"/>
            </a:endParaRPr>
          </a:p>
          <a:p>
            <a:pPr fontAlgn="base"/>
            <a:r>
              <a:rPr lang="en-GB" sz="2400" dirty="0">
                <a:solidFill>
                  <a:srgbClr val="37434A"/>
                </a:solidFill>
                <a:latin typeface="SassoonCRInfant" panose="02010503020300020003" pitchFamily="2" charset="0"/>
              </a:rPr>
              <a:t>We model trying to read a word by sounding out the most obvious phonemes then blending it together. If it doesn't make sense, model looking at each grapheme and seeing whether there are alternative pronunciations. Try sounding out the word with the alternative pronunciation and blending it together. Does it make sense now? This can be quite a jump for some children to make as they have to realise that English isn't quite as straightforward as it once seemed. However, it can also be quite empowering to know that just because a word doesn't make sense first time, it doesn't mean that they can't go back and figure it out for themselves.</a:t>
            </a:r>
          </a:p>
          <a:p>
            <a:br>
              <a:rPr lang="en-GB" sz="2400" dirty="0">
                <a:latin typeface="SassoonCRInfant" panose="02010503020300020003" pitchFamily="2" charset="0"/>
              </a:rPr>
            </a:br>
            <a:endParaRPr lang="en-GB" sz="2400" dirty="0">
              <a:latin typeface="SassoonCRInfant" panose="02010503020300020003" pitchFamily="2" charset="0"/>
            </a:endParaRPr>
          </a:p>
        </p:txBody>
      </p:sp>
    </p:spTree>
    <p:extLst>
      <p:ext uri="{BB962C8B-B14F-4D97-AF65-F5344CB8AC3E}">
        <p14:creationId xmlns:p14="http://schemas.microsoft.com/office/powerpoint/2010/main" val="194349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F0DE09-EA59-427E-8C08-4AD38B449411}"/>
              </a:ext>
            </a:extLst>
          </p:cNvPr>
          <p:cNvSpPr/>
          <p:nvPr/>
        </p:nvSpPr>
        <p:spPr>
          <a:xfrm>
            <a:off x="0" y="1028343"/>
            <a:ext cx="12192000" cy="2246769"/>
          </a:xfrm>
          <a:prstGeom prst="rect">
            <a:avLst/>
          </a:prstGeom>
        </p:spPr>
        <p:txBody>
          <a:bodyPr wrap="square">
            <a:spAutoFit/>
          </a:bodyPr>
          <a:lstStyle/>
          <a:p>
            <a:pPr fontAlgn="base"/>
            <a:r>
              <a:rPr lang="en-GB" sz="2800" dirty="0">
                <a:solidFill>
                  <a:srgbClr val="37434A"/>
                </a:solidFill>
                <a:latin typeface="SassoonCRInfant" panose="02010503020300020003" pitchFamily="2" charset="0"/>
              </a:rPr>
              <a:t>This part of Phase 5 is all about learning that some phonemes have more than one spelling (in fact some of the really awkward ones have loads of different spellings). </a:t>
            </a:r>
          </a:p>
          <a:p>
            <a:pPr fontAlgn="base"/>
            <a:endParaRPr lang="en-GB" sz="2800" dirty="0">
              <a:solidFill>
                <a:srgbClr val="37434A"/>
              </a:solidFill>
              <a:latin typeface="SassoonCRInfant" panose="02010503020300020003" pitchFamily="2" charset="0"/>
            </a:endParaRPr>
          </a:p>
          <a:p>
            <a:br>
              <a:rPr lang="en-GB" sz="2800" dirty="0">
                <a:latin typeface="SassoonCRInfant" panose="02010503020300020003" pitchFamily="2" charset="0"/>
              </a:rPr>
            </a:br>
            <a:endParaRPr lang="en-GB" sz="2800" dirty="0">
              <a:latin typeface="SassoonCRInfant" panose="02010503020300020003" pitchFamily="2" charset="0"/>
            </a:endParaRPr>
          </a:p>
        </p:txBody>
      </p:sp>
      <p:sp>
        <p:nvSpPr>
          <p:cNvPr id="3" name="Rectangle 2">
            <a:extLst>
              <a:ext uri="{FF2B5EF4-FFF2-40B4-BE49-F238E27FC236}">
                <a16:creationId xmlns:a16="http://schemas.microsoft.com/office/drawing/2014/main" id="{043A1C72-9D82-4A27-A7F2-A60CB1322895}"/>
              </a:ext>
            </a:extLst>
          </p:cNvPr>
          <p:cNvSpPr/>
          <p:nvPr/>
        </p:nvSpPr>
        <p:spPr>
          <a:xfrm>
            <a:off x="4682931" y="135645"/>
            <a:ext cx="2029723"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5c</a:t>
            </a:r>
          </a:p>
        </p:txBody>
      </p:sp>
      <p:pic>
        <p:nvPicPr>
          <p:cNvPr id="4" name="Picture 3">
            <a:extLst>
              <a:ext uri="{FF2B5EF4-FFF2-40B4-BE49-F238E27FC236}">
                <a16:creationId xmlns:a16="http://schemas.microsoft.com/office/drawing/2014/main" id="{FD666FC6-A1EB-4072-992B-577BEFAF74C5}"/>
              </a:ext>
            </a:extLst>
          </p:cNvPr>
          <p:cNvPicPr>
            <a:picLocks noChangeAspect="1"/>
          </p:cNvPicPr>
          <p:nvPr/>
        </p:nvPicPr>
        <p:blipFill>
          <a:blip r:embed="rId2"/>
          <a:stretch>
            <a:fillRect/>
          </a:stretch>
        </p:blipFill>
        <p:spPr>
          <a:xfrm>
            <a:off x="110930" y="2054126"/>
            <a:ext cx="12073145" cy="4508906"/>
          </a:xfrm>
          <a:prstGeom prst="rect">
            <a:avLst/>
          </a:prstGeom>
        </p:spPr>
      </p:pic>
    </p:spTree>
    <p:extLst>
      <p:ext uri="{BB962C8B-B14F-4D97-AF65-F5344CB8AC3E}">
        <p14:creationId xmlns:p14="http://schemas.microsoft.com/office/powerpoint/2010/main" val="85752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781921" y="-92470"/>
            <a:ext cx="6388999" cy="1303867"/>
          </a:xfrm>
        </p:spPr>
        <p:txBody>
          <a:bodyPr/>
          <a:lstStyle/>
          <a:p>
            <a:r>
              <a:rPr lang="en-US" altLang="en-US" sz="6750" dirty="0">
                <a:solidFill>
                  <a:srgbClr val="528D4D"/>
                </a:solidFill>
                <a:latin typeface="Letterjoin-Air Plus 40" panose="02000805000000020003" pitchFamily="50" charset="0"/>
              </a:rPr>
              <a:t>Aims</a:t>
            </a:r>
          </a:p>
        </p:txBody>
      </p:sp>
      <p:sp>
        <p:nvSpPr>
          <p:cNvPr id="8194" name="Rectangle 2"/>
          <p:cNvSpPr>
            <a:spLocks/>
          </p:cNvSpPr>
          <p:nvPr/>
        </p:nvSpPr>
        <p:spPr bwMode="auto">
          <a:xfrm>
            <a:off x="4026310" y="898107"/>
            <a:ext cx="8613058" cy="5242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en-US" altLang="en-US" sz="2800" dirty="0">
                <a:latin typeface="Letter-join Plus 40" panose="02000505000000020003" pitchFamily="50" charset="0"/>
                <a:ea typeface="Marker Felt" charset="0"/>
                <a:cs typeface="Marker Felt" charset="0"/>
                <a:sym typeface="Marker Felt" charset="0"/>
              </a:rPr>
              <a:t>1)   Book bags - Word/sound cards in wallet</a:t>
            </a:r>
          </a:p>
          <a:p>
            <a:r>
              <a:rPr lang="en-US" altLang="en-US" sz="2800" dirty="0">
                <a:latin typeface="Letter-join Plus 40" panose="02000505000000020003" pitchFamily="50" charset="0"/>
                <a:ea typeface="Marker Felt" charset="0"/>
                <a:cs typeface="Marker Felt" charset="0"/>
                <a:sym typeface="Marker Felt" charset="0"/>
              </a:rPr>
              <a:t>                    library books </a:t>
            </a:r>
          </a:p>
          <a:p>
            <a:r>
              <a:rPr lang="en-US" altLang="en-US" sz="2800" dirty="0">
                <a:latin typeface="Letter-join Plus 40" panose="02000505000000020003" pitchFamily="50" charset="0"/>
                <a:ea typeface="Marker Felt" charset="0"/>
                <a:cs typeface="Marker Felt" charset="0"/>
                <a:sym typeface="Marker Felt" charset="0"/>
              </a:rPr>
              <a:t>                    Reading books</a:t>
            </a:r>
          </a:p>
          <a:p>
            <a:r>
              <a:rPr lang="en-US" altLang="en-US" sz="2800" dirty="0">
                <a:latin typeface="Letter-join Plus 40" panose="02000505000000020003" pitchFamily="50" charset="0"/>
                <a:ea typeface="Marker Felt" charset="0"/>
                <a:cs typeface="Marker Felt" charset="0"/>
                <a:sym typeface="Marker Felt" charset="0"/>
              </a:rPr>
              <a:t>                    Word/spelling/sound cards (CT/LSA)</a:t>
            </a:r>
          </a:p>
          <a:p>
            <a:endParaRPr lang="en-US" altLang="en-US" sz="2800" dirty="0">
              <a:latin typeface="Letter-join Plus 40" panose="02000505000000020003" pitchFamily="50" charset="0"/>
              <a:ea typeface="Marker Felt" charset="0"/>
              <a:cs typeface="Marker Felt" charset="0"/>
              <a:sym typeface="Marker Felt" charset="0"/>
            </a:endParaRPr>
          </a:p>
          <a:p>
            <a:r>
              <a:rPr lang="en-US" altLang="en-US" sz="2800" dirty="0">
                <a:latin typeface="Letter-join Plus 40" panose="02000505000000020003" pitchFamily="50" charset="0"/>
                <a:ea typeface="Marker Felt" charset="0"/>
                <a:cs typeface="Marker Felt" charset="0"/>
                <a:sym typeface="Marker Felt" charset="0"/>
              </a:rPr>
              <a:t> 2)  What is phonics?  Phonic vocabulary </a:t>
            </a:r>
          </a:p>
          <a:p>
            <a:endParaRPr lang="en-US" altLang="en-US" sz="2800" dirty="0">
              <a:latin typeface="Letter-join Plus 40" panose="02000505000000020003" pitchFamily="50" charset="0"/>
              <a:ea typeface="Marker Felt" charset="0"/>
              <a:cs typeface="Marker Felt" charset="0"/>
              <a:sym typeface="Marker Felt" charset="0"/>
            </a:endParaRPr>
          </a:p>
          <a:p>
            <a:r>
              <a:rPr lang="en-US" altLang="en-US" sz="2800" dirty="0">
                <a:latin typeface="Letter-join Plus 40" panose="02000505000000020003" pitchFamily="50" charset="0"/>
                <a:ea typeface="Marker Felt" charset="0"/>
                <a:cs typeface="Marker Felt" charset="0"/>
                <a:sym typeface="Marker Felt" charset="0"/>
              </a:rPr>
              <a:t>3)  How to read, blend and segment key words</a:t>
            </a:r>
          </a:p>
          <a:p>
            <a:endParaRPr lang="en-US" altLang="en-US" sz="2800" dirty="0">
              <a:latin typeface="Letter-join Plus 40" panose="02000505000000020003" pitchFamily="50" charset="0"/>
              <a:ea typeface="Marker Felt" charset="0"/>
              <a:cs typeface="Marker Felt" charset="0"/>
              <a:sym typeface="Marker Felt" charset="0"/>
            </a:endParaRPr>
          </a:p>
          <a:p>
            <a:r>
              <a:rPr lang="en-US" altLang="en-US" sz="2800" dirty="0">
                <a:latin typeface="Letter-join Plus 40" panose="02000505000000020003" pitchFamily="50" charset="0"/>
                <a:ea typeface="Marker Felt" charset="0"/>
                <a:cs typeface="Marker Felt" charset="0"/>
                <a:sym typeface="Marker Felt" charset="0"/>
              </a:rPr>
              <a:t>4) Alien words – What are they for?</a:t>
            </a:r>
          </a:p>
          <a:p>
            <a:endParaRPr lang="en-US" altLang="en-US" sz="2800" dirty="0">
              <a:latin typeface="Letter-join Plus 40" panose="02000505000000020003" pitchFamily="50" charset="0"/>
              <a:ea typeface="Marker Felt" charset="0"/>
              <a:cs typeface="Marker Felt" charset="0"/>
              <a:sym typeface="Marker Felt" charset="0"/>
            </a:endParaRPr>
          </a:p>
          <a:p>
            <a:r>
              <a:rPr lang="en-US" altLang="en-US" sz="2800" dirty="0">
                <a:latin typeface="Letter-join Plus 40" panose="02000505000000020003" pitchFamily="50" charset="0"/>
                <a:ea typeface="Marker Felt" charset="0"/>
                <a:cs typeface="Marker Felt" charset="0"/>
                <a:sym typeface="Marker Felt" charset="0"/>
              </a:rPr>
              <a:t>5)  Resources to support at home </a:t>
            </a:r>
          </a:p>
        </p:txBody>
      </p:sp>
      <p:pic>
        <p:nvPicPr>
          <p:cNvPr id="8195" name="Picture 3" descr="LI003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2361" cy="3865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24033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D137-8A27-4C70-975C-857CA2D1EC74}"/>
              </a:ext>
            </a:extLst>
          </p:cNvPr>
          <p:cNvSpPr/>
          <p:nvPr/>
        </p:nvSpPr>
        <p:spPr>
          <a:xfrm>
            <a:off x="132735" y="843531"/>
            <a:ext cx="12192000" cy="2246769"/>
          </a:xfrm>
          <a:prstGeom prst="rect">
            <a:avLst/>
          </a:prstGeom>
        </p:spPr>
        <p:txBody>
          <a:bodyPr wrap="square">
            <a:spAutoFit/>
          </a:bodyPr>
          <a:lstStyle/>
          <a:p>
            <a:pPr fontAlgn="base"/>
            <a:r>
              <a:rPr lang="en-GB" sz="2800" dirty="0">
                <a:solidFill>
                  <a:srgbClr val="37434A"/>
                </a:solidFill>
                <a:latin typeface="SassoonCRInfant" panose="02010503020300020003" pitchFamily="2" charset="0"/>
              </a:rPr>
              <a:t>Phase 6 reinforces much of the learning from Phase 5, helps children to develop greater automaticity in reading, and begins to explore spelling rules and conventions e.g. adding -</a:t>
            </a:r>
            <a:r>
              <a:rPr lang="en-GB" sz="2800" dirty="0" err="1">
                <a:solidFill>
                  <a:srgbClr val="37434A"/>
                </a:solidFill>
                <a:latin typeface="SassoonCRInfant" panose="02010503020300020003" pitchFamily="2" charset="0"/>
              </a:rPr>
              <a:t>ing</a:t>
            </a:r>
            <a:r>
              <a:rPr lang="en-GB" sz="2800" dirty="0">
                <a:solidFill>
                  <a:srgbClr val="37434A"/>
                </a:solidFill>
                <a:latin typeface="SassoonCRInfant" panose="02010503020300020003" pitchFamily="2" charset="0"/>
              </a:rPr>
              <a:t> and -ed.</a:t>
            </a:r>
          </a:p>
          <a:p>
            <a:br>
              <a:rPr lang="en-GB" sz="2800" dirty="0">
                <a:latin typeface="SassoonCRInfant" panose="02010503020300020003" pitchFamily="2" charset="0"/>
              </a:rPr>
            </a:br>
            <a:endParaRPr lang="en-GB" sz="2800" dirty="0">
              <a:latin typeface="SassoonCRInfant" panose="02010503020300020003" pitchFamily="2" charset="0"/>
            </a:endParaRPr>
          </a:p>
        </p:txBody>
      </p:sp>
      <p:sp>
        <p:nvSpPr>
          <p:cNvPr id="3" name="Rectangle 2">
            <a:extLst>
              <a:ext uri="{FF2B5EF4-FFF2-40B4-BE49-F238E27FC236}">
                <a16:creationId xmlns:a16="http://schemas.microsoft.com/office/drawing/2014/main" id="{67D14E58-BB7F-4FCB-A4C9-8F8D236D8F45}"/>
              </a:ext>
            </a:extLst>
          </p:cNvPr>
          <p:cNvSpPr/>
          <p:nvPr/>
        </p:nvSpPr>
        <p:spPr>
          <a:xfrm>
            <a:off x="4786324" y="135645"/>
            <a:ext cx="1822936"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Phase 6</a:t>
            </a:r>
          </a:p>
        </p:txBody>
      </p:sp>
      <p:pic>
        <p:nvPicPr>
          <p:cNvPr id="4" name="Picture 3">
            <a:extLst>
              <a:ext uri="{FF2B5EF4-FFF2-40B4-BE49-F238E27FC236}">
                <a16:creationId xmlns:a16="http://schemas.microsoft.com/office/drawing/2014/main" id="{324B8F97-FEE4-4063-BB72-7895823B6B5A}"/>
              </a:ext>
            </a:extLst>
          </p:cNvPr>
          <p:cNvPicPr>
            <a:picLocks noChangeAspect="1"/>
          </p:cNvPicPr>
          <p:nvPr/>
        </p:nvPicPr>
        <p:blipFill>
          <a:blip r:embed="rId2"/>
          <a:stretch>
            <a:fillRect/>
          </a:stretch>
        </p:blipFill>
        <p:spPr>
          <a:xfrm>
            <a:off x="132735" y="2271251"/>
            <a:ext cx="5981426" cy="4004955"/>
          </a:xfrm>
          <a:prstGeom prst="rect">
            <a:avLst/>
          </a:prstGeom>
        </p:spPr>
      </p:pic>
      <p:pic>
        <p:nvPicPr>
          <p:cNvPr id="5" name="Picture 4">
            <a:extLst>
              <a:ext uri="{FF2B5EF4-FFF2-40B4-BE49-F238E27FC236}">
                <a16:creationId xmlns:a16="http://schemas.microsoft.com/office/drawing/2014/main" id="{C607D21B-089B-459B-BF1F-6BF9226A236C}"/>
              </a:ext>
            </a:extLst>
          </p:cNvPr>
          <p:cNvPicPr>
            <a:picLocks noChangeAspect="1"/>
          </p:cNvPicPr>
          <p:nvPr/>
        </p:nvPicPr>
        <p:blipFill>
          <a:blip r:embed="rId3"/>
          <a:stretch>
            <a:fillRect/>
          </a:stretch>
        </p:blipFill>
        <p:spPr>
          <a:xfrm>
            <a:off x="6188324" y="2154186"/>
            <a:ext cx="6003676" cy="4004955"/>
          </a:xfrm>
          <a:prstGeom prst="rect">
            <a:avLst/>
          </a:prstGeom>
        </p:spPr>
      </p:pic>
    </p:spTree>
    <p:extLst>
      <p:ext uri="{BB962C8B-B14F-4D97-AF65-F5344CB8AC3E}">
        <p14:creationId xmlns:p14="http://schemas.microsoft.com/office/powerpoint/2010/main" val="423231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5E1A7-7BE2-439E-9735-27C26C3552F3}"/>
              </a:ext>
            </a:extLst>
          </p:cNvPr>
          <p:cNvPicPr>
            <a:picLocks noChangeAspect="1"/>
          </p:cNvPicPr>
          <p:nvPr/>
        </p:nvPicPr>
        <p:blipFill>
          <a:blip r:embed="rId2"/>
          <a:stretch>
            <a:fillRect/>
          </a:stretch>
        </p:blipFill>
        <p:spPr>
          <a:xfrm>
            <a:off x="0" y="1"/>
            <a:ext cx="6595654" cy="4424516"/>
          </a:xfrm>
          <a:prstGeom prst="rect">
            <a:avLst/>
          </a:prstGeom>
        </p:spPr>
      </p:pic>
      <p:pic>
        <p:nvPicPr>
          <p:cNvPr id="3" name="Picture 2">
            <a:extLst>
              <a:ext uri="{FF2B5EF4-FFF2-40B4-BE49-F238E27FC236}">
                <a16:creationId xmlns:a16="http://schemas.microsoft.com/office/drawing/2014/main" id="{ED4104BE-D9FE-4D59-BF90-42165CFBE70C}"/>
              </a:ext>
            </a:extLst>
          </p:cNvPr>
          <p:cNvPicPr>
            <a:picLocks noChangeAspect="1"/>
          </p:cNvPicPr>
          <p:nvPr/>
        </p:nvPicPr>
        <p:blipFill>
          <a:blip r:embed="rId3"/>
          <a:stretch>
            <a:fillRect/>
          </a:stretch>
        </p:blipFill>
        <p:spPr>
          <a:xfrm>
            <a:off x="6322606" y="2861187"/>
            <a:ext cx="5869394" cy="3996813"/>
          </a:xfrm>
          <a:prstGeom prst="rect">
            <a:avLst/>
          </a:prstGeom>
        </p:spPr>
      </p:pic>
    </p:spTree>
    <p:extLst>
      <p:ext uri="{BB962C8B-B14F-4D97-AF65-F5344CB8AC3E}">
        <p14:creationId xmlns:p14="http://schemas.microsoft.com/office/powerpoint/2010/main" val="147982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4" y="811963"/>
            <a:ext cx="11155679" cy="590931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Letter-join Plus 40" panose="02000505000000020003" pitchFamily="50" charset="0"/>
              </a:rPr>
              <a:t>Revisit and review</a:t>
            </a:r>
          </a:p>
          <a:p>
            <a:pPr algn="ctr"/>
            <a:r>
              <a:rPr lang="en-US" sz="5400" b="0" cap="none" spc="0" dirty="0">
                <a:ln w="0"/>
                <a:solidFill>
                  <a:schemeClr val="tx1"/>
                </a:solidFill>
                <a:effectLst>
                  <a:outerShdw blurRad="38100" dist="19050" dir="2700000" algn="tl" rotWithShape="0">
                    <a:schemeClr val="dk1">
                      <a:alpha val="40000"/>
                    </a:schemeClr>
                  </a:outerShdw>
                </a:effectLst>
                <a:latin typeface="Letter-join Plus 40" panose="02000505000000020003" pitchFamily="50" charset="0"/>
              </a:rPr>
              <a:t>   </a:t>
            </a:r>
            <a:r>
              <a:rPr lang="en-US" sz="5400" b="0" cap="none" spc="0" dirty="0">
                <a:ln w="0"/>
                <a:solidFill>
                  <a:srgbClr val="FF0000"/>
                </a:solidFill>
                <a:effectLst>
                  <a:outerShdw blurRad="38100" dist="19050" dir="2700000" algn="tl" rotWithShape="0">
                    <a:schemeClr val="dk1">
                      <a:alpha val="40000"/>
                    </a:schemeClr>
                  </a:outerShdw>
                </a:effectLst>
                <a:latin typeface="Letter-join Plus 40" panose="02000505000000020003" pitchFamily="50" charset="0"/>
              </a:rPr>
              <a:t>Teach  (Introduce new sound)</a:t>
            </a:r>
          </a:p>
          <a:p>
            <a:pPr algn="ctr"/>
            <a:r>
              <a:rPr lang="en-US" sz="5400" dirty="0">
                <a:ln w="0"/>
                <a:effectLst>
                  <a:outerShdw blurRad="38100" dist="19050" dir="2700000" algn="tl" rotWithShape="0">
                    <a:schemeClr val="dk1">
                      <a:alpha val="40000"/>
                    </a:schemeClr>
                  </a:outerShdw>
                </a:effectLst>
                <a:latin typeface="Letter-join Plus 40" panose="02000505000000020003" pitchFamily="50" charset="0"/>
              </a:rPr>
              <a:t>Practice</a:t>
            </a:r>
          </a:p>
          <a:p>
            <a:pPr algn="ctr"/>
            <a:r>
              <a:rPr lang="en-US" sz="5400" dirty="0">
                <a:ln w="0"/>
                <a:solidFill>
                  <a:srgbClr val="FF0000"/>
                </a:solidFill>
                <a:effectLst>
                  <a:outerShdw blurRad="38100" dist="19050" dir="2700000" algn="tl" rotWithShape="0">
                    <a:schemeClr val="dk1">
                      <a:alpha val="40000"/>
                    </a:schemeClr>
                  </a:outerShdw>
                </a:effectLst>
                <a:latin typeface="Letter-join Plus 40" panose="02000505000000020003" pitchFamily="50" charset="0"/>
              </a:rPr>
              <a:t>Apply </a:t>
            </a:r>
          </a:p>
          <a:p>
            <a:pPr algn="ctr"/>
            <a:endParaRPr lang="en-US" sz="5400" dirty="0">
              <a:ln w="0"/>
              <a:solidFill>
                <a:srgbClr val="FF0000"/>
              </a:solidFill>
              <a:effectLst>
                <a:outerShdw blurRad="38100" dist="19050" dir="2700000" algn="tl" rotWithShape="0">
                  <a:schemeClr val="dk1">
                    <a:alpha val="40000"/>
                  </a:schemeClr>
                </a:outerShdw>
              </a:effectLst>
              <a:latin typeface="Letter-join Plus 40" panose="02000505000000020003" pitchFamily="50" charset="0"/>
            </a:endParaRPr>
          </a:p>
          <a:p>
            <a:pPr algn="ctr"/>
            <a:r>
              <a:rPr lang="en-US" sz="5400" dirty="0">
                <a:ln w="0"/>
                <a:solidFill>
                  <a:srgbClr val="00B050"/>
                </a:solidFill>
                <a:effectLst>
                  <a:outerShdw blurRad="38100" dist="19050" dir="2700000" algn="tl" rotWithShape="0">
                    <a:schemeClr val="dk1">
                      <a:alpha val="40000"/>
                    </a:schemeClr>
                  </a:outerShdw>
                </a:effectLst>
                <a:latin typeface="Letter-join Plus 40" panose="02000505000000020003" pitchFamily="50" charset="0"/>
              </a:rPr>
              <a:t>Video clip</a:t>
            </a:r>
          </a:p>
          <a:p>
            <a:pPr algn="ctr"/>
            <a:r>
              <a:rPr lang="en-US" sz="5400" b="0" cap="none" spc="0" dirty="0">
                <a:ln w="0"/>
                <a:solidFill>
                  <a:schemeClr val="tx1"/>
                </a:solidFill>
                <a:effectLst>
                  <a:outerShdw blurRad="38100" dist="19050" dir="2700000" algn="tl" rotWithShape="0">
                    <a:schemeClr val="dk1">
                      <a:alpha val="40000"/>
                    </a:schemeClr>
                  </a:outerShdw>
                </a:effectLst>
                <a:latin typeface="Letter-join Plus 40" panose="02000505000000020003" pitchFamily="50" charset="0"/>
              </a:rPr>
              <a:t>      </a:t>
            </a:r>
            <a:r>
              <a:rPr lang="en-US" sz="3200" b="0" cap="none" spc="0" dirty="0">
                <a:ln w="0"/>
                <a:solidFill>
                  <a:schemeClr val="tx1"/>
                </a:solidFill>
                <a:effectLst>
                  <a:outerShdw blurRad="38100" dist="19050" dir="2700000" algn="tl" rotWithShape="0">
                    <a:schemeClr val="dk1">
                      <a:alpha val="40000"/>
                    </a:schemeClr>
                  </a:outerShdw>
                </a:effectLst>
                <a:latin typeface="Letter-join Plus 40" panose="02000505000000020003" pitchFamily="50" charset="0"/>
              </a:rPr>
              <a:t>   </a:t>
            </a:r>
          </a:p>
        </p:txBody>
      </p:sp>
    </p:spTree>
    <p:extLst>
      <p:ext uri="{BB962C8B-B14F-4D97-AF65-F5344CB8AC3E}">
        <p14:creationId xmlns:p14="http://schemas.microsoft.com/office/powerpoint/2010/main" val="354919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BDF281-1DE6-4C15-B299-64F0A3A0891F}"/>
              </a:ext>
            </a:extLst>
          </p:cNvPr>
          <p:cNvSpPr/>
          <p:nvPr/>
        </p:nvSpPr>
        <p:spPr>
          <a:xfrm>
            <a:off x="5515897" y="269058"/>
            <a:ext cx="6386052" cy="3785652"/>
          </a:xfrm>
          <a:prstGeom prst="rect">
            <a:avLst/>
          </a:prstGeom>
        </p:spPr>
        <p:txBody>
          <a:bodyPr wrap="square">
            <a:spAutoFit/>
          </a:bodyPr>
          <a:lstStyle/>
          <a:p>
            <a:pPr fontAlgn="base"/>
            <a:r>
              <a:rPr lang="en-GB" sz="2400" dirty="0">
                <a:solidFill>
                  <a:srgbClr val="0070C0"/>
                </a:solidFill>
                <a:latin typeface="SassoonCRInfant" panose="02010503020300020003" pitchFamily="2" charset="0"/>
              </a:rPr>
              <a:t>The phonics screening check is taken individually by all children in Year 1 in England, and is usually taken in June. It is designed to give teachers and parents information on how a child is progressing in phonics. It will help to identify whether a child needs additional support at this stage so that they do not fall behind in this vital early reading skill.</a:t>
            </a:r>
          </a:p>
          <a:p>
            <a:br>
              <a:rPr lang="en-GB" sz="2400" dirty="0">
                <a:solidFill>
                  <a:srgbClr val="0070C0"/>
                </a:solidFill>
                <a:latin typeface="SassoonCRInfant" panose="02010503020300020003" pitchFamily="2" charset="0"/>
              </a:rPr>
            </a:br>
            <a:endParaRPr lang="en-GB" sz="2400" dirty="0">
              <a:solidFill>
                <a:srgbClr val="0070C0"/>
              </a:solidFill>
              <a:latin typeface="SassoonCRInfant" panose="02010503020300020003" pitchFamily="2" charset="0"/>
            </a:endParaRPr>
          </a:p>
        </p:txBody>
      </p:sp>
      <p:sp>
        <p:nvSpPr>
          <p:cNvPr id="3" name="Rectangle 2">
            <a:extLst>
              <a:ext uri="{FF2B5EF4-FFF2-40B4-BE49-F238E27FC236}">
                <a16:creationId xmlns:a16="http://schemas.microsoft.com/office/drawing/2014/main" id="{0724C67F-12C4-4B9E-BABA-1FC79A221A4B}"/>
              </a:ext>
            </a:extLst>
          </p:cNvPr>
          <p:cNvSpPr/>
          <p:nvPr/>
        </p:nvSpPr>
        <p:spPr>
          <a:xfrm>
            <a:off x="6757219" y="3312990"/>
            <a:ext cx="5434781" cy="3416320"/>
          </a:xfrm>
          <a:prstGeom prst="rect">
            <a:avLst/>
          </a:prstGeom>
        </p:spPr>
        <p:txBody>
          <a:bodyPr wrap="square">
            <a:spAutoFit/>
          </a:bodyPr>
          <a:lstStyle/>
          <a:p>
            <a:pPr fontAlgn="base"/>
            <a:r>
              <a:rPr lang="en-GB" sz="2400" dirty="0">
                <a:solidFill>
                  <a:srgbClr val="111111"/>
                </a:solidFill>
                <a:latin typeface="SassoonCRInfant" panose="02010503020300020003" pitchFamily="2" charset="0"/>
              </a:rPr>
              <a:t>There are two sections in this 40-word check and it assesses phonics skills and knowledge learned through Reception and Year 1. Your child will read up to four words per page for their teacher and they will probably do the check in one sitting of about 5–10 minutes.</a:t>
            </a:r>
          </a:p>
          <a:p>
            <a:br>
              <a:rPr lang="en-GB" sz="2400" dirty="0">
                <a:latin typeface="SassoonCRInfant" panose="02010503020300020003" pitchFamily="2" charset="0"/>
              </a:rPr>
            </a:br>
            <a:endParaRPr lang="en-GB" sz="2400" dirty="0">
              <a:latin typeface="SassoonCRInfant" panose="02010503020300020003" pitchFamily="2" charset="0"/>
            </a:endParaRPr>
          </a:p>
        </p:txBody>
      </p:sp>
      <p:pic>
        <p:nvPicPr>
          <p:cNvPr id="4" name="Picture 3">
            <a:extLst>
              <a:ext uri="{FF2B5EF4-FFF2-40B4-BE49-F238E27FC236}">
                <a16:creationId xmlns:a16="http://schemas.microsoft.com/office/drawing/2014/main" id="{0E89B6C0-C6D4-4683-ACF8-B59F5C08FD19}"/>
              </a:ext>
            </a:extLst>
          </p:cNvPr>
          <p:cNvPicPr>
            <a:picLocks noChangeAspect="1"/>
          </p:cNvPicPr>
          <p:nvPr/>
        </p:nvPicPr>
        <p:blipFill>
          <a:blip r:embed="rId2"/>
          <a:stretch>
            <a:fillRect/>
          </a:stretch>
        </p:blipFill>
        <p:spPr>
          <a:xfrm>
            <a:off x="113070" y="152092"/>
            <a:ext cx="5321711" cy="6984746"/>
          </a:xfrm>
          <a:prstGeom prst="rect">
            <a:avLst/>
          </a:prstGeom>
        </p:spPr>
      </p:pic>
    </p:spTree>
    <p:extLst>
      <p:ext uri="{BB962C8B-B14F-4D97-AF65-F5344CB8AC3E}">
        <p14:creationId xmlns:p14="http://schemas.microsoft.com/office/powerpoint/2010/main" val="95742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561410" y="2743675"/>
            <a:ext cx="1741289" cy="851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5062" dirty="0" err="1">
                <a:latin typeface="SassoonCRInfant" panose="02010503020300020003" pitchFamily="2" charset="0"/>
              </a:rPr>
              <a:t>s</a:t>
            </a:r>
            <a:r>
              <a:rPr lang="en-US" altLang="en-US" sz="5062" dirty="0" err="1">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a</a:t>
            </a:r>
            <a:r>
              <a:rPr lang="en-US" altLang="en-US" sz="5062" dirty="0" err="1">
                <a:latin typeface="SassoonCRInfant" panose="02010503020300020003" pitchFamily="2" charset="0"/>
              </a:rPr>
              <a:t>t</a:t>
            </a:r>
            <a:r>
              <a:rPr lang="en-US" altLang="en-US" sz="5062" dirty="0" err="1">
                <a:latin typeface="SassoonCRInfant" panose="02010503020300020003" pitchFamily="2" charset="0"/>
                <a:ea typeface="Gill Sans" charset="0"/>
                <a:cs typeface="Gill Sans" charset="0"/>
                <a:sym typeface="Gill Sans" charset="0"/>
              </a:rPr>
              <a:t>h</a:t>
            </a:r>
            <a:endParaRPr lang="en-US" altLang="en-US" sz="5062" dirty="0">
              <a:latin typeface="SassoonCRInfant" panose="02010503020300020003" pitchFamily="2" charset="0"/>
              <a:ea typeface="Gill Sans" charset="0"/>
              <a:cs typeface="Gill Sans" charset="0"/>
              <a:sym typeface="Gill Sans" charset="0"/>
            </a:endParaRPr>
          </a:p>
        </p:txBody>
      </p:sp>
      <p:sp>
        <p:nvSpPr>
          <p:cNvPr id="18435" name="Rectangle 3"/>
          <p:cNvSpPr>
            <a:spLocks/>
          </p:cNvSpPr>
          <p:nvPr/>
        </p:nvSpPr>
        <p:spPr bwMode="auto">
          <a:xfrm>
            <a:off x="2325189" y="5293119"/>
            <a:ext cx="1211871" cy="851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5062" dirty="0" err="1">
                <a:solidFill>
                  <a:srgbClr val="FF0000"/>
                </a:solidFill>
                <a:latin typeface="SassoonCRInfant" panose="02010503020300020003" pitchFamily="2" charset="0"/>
              </a:rPr>
              <a:t>get</a:t>
            </a:r>
            <a:r>
              <a:rPr lang="en-US" altLang="en-US" sz="5062" dirty="0" err="1">
                <a:solidFill>
                  <a:srgbClr val="FF0000"/>
                </a:solidFill>
                <a:latin typeface="SassoonCRInfant" panose="02010503020300020003" pitchFamily="2" charset="0"/>
                <a:ea typeface="Gill Sans" charset="0"/>
                <a:cs typeface="Gill Sans" charset="0"/>
                <a:sym typeface="Gill Sans" charset="0"/>
              </a:rPr>
              <a:t>h</a:t>
            </a:r>
            <a:endParaRPr lang="en-US" altLang="en-US" sz="5062" dirty="0">
              <a:solidFill>
                <a:srgbClr val="FF0000"/>
              </a:solidFill>
              <a:latin typeface="SassoonCRInfant" panose="02010503020300020003" pitchFamily="2" charset="0"/>
              <a:ea typeface="Gill Sans" charset="0"/>
              <a:cs typeface="Gill Sans" charset="0"/>
              <a:sym typeface="Gill Sans" charset="0"/>
            </a:endParaRPr>
          </a:p>
        </p:txBody>
      </p:sp>
      <p:pic>
        <p:nvPicPr>
          <p:cNvPr id="18436" name="Picture 4" descr="159-Female-Alien-Avatar-Character-BLANK-Free-Vector-Clipart-Illustration.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64" y="0"/>
            <a:ext cx="3074567" cy="2906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descr="Space%20Alien%2000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172" y="3429000"/>
            <a:ext cx="3728238" cy="372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E4DF610F-6B01-49D6-83F8-AAD87C68A528}"/>
              </a:ext>
            </a:extLst>
          </p:cNvPr>
          <p:cNvSpPr/>
          <p:nvPr/>
        </p:nvSpPr>
        <p:spPr>
          <a:xfrm>
            <a:off x="4070555" y="309813"/>
            <a:ext cx="7919883" cy="5262979"/>
          </a:xfrm>
          <a:prstGeom prst="rect">
            <a:avLst/>
          </a:prstGeom>
        </p:spPr>
        <p:txBody>
          <a:bodyPr wrap="square">
            <a:spAutoFit/>
          </a:bodyPr>
          <a:lstStyle/>
          <a:p>
            <a:pPr fontAlgn="base"/>
            <a:r>
              <a:rPr lang="en-GB" sz="2400" dirty="0">
                <a:solidFill>
                  <a:srgbClr val="111111"/>
                </a:solidFill>
                <a:latin typeface="SassoonCRInfant" panose="02010503020300020003" pitchFamily="2" charset="0"/>
              </a:rPr>
              <a:t>These are words that are phonically decodable but are not actual words with an associated meaning e.g. </a:t>
            </a:r>
            <a:r>
              <a:rPr lang="en-GB" sz="2400" dirty="0" err="1">
                <a:solidFill>
                  <a:srgbClr val="111111"/>
                </a:solidFill>
                <a:latin typeface="SassoonCRInfant" panose="02010503020300020003" pitchFamily="2" charset="0"/>
              </a:rPr>
              <a:t>brip</a:t>
            </a:r>
            <a:r>
              <a:rPr lang="en-GB" sz="2400" dirty="0">
                <a:solidFill>
                  <a:srgbClr val="111111"/>
                </a:solidFill>
                <a:latin typeface="SassoonCRInfant" panose="02010503020300020003" pitchFamily="2" charset="0"/>
              </a:rPr>
              <a:t>, </a:t>
            </a:r>
            <a:r>
              <a:rPr lang="en-GB" sz="2400" dirty="0" err="1">
                <a:solidFill>
                  <a:srgbClr val="111111"/>
                </a:solidFill>
                <a:latin typeface="SassoonCRInfant" panose="02010503020300020003" pitchFamily="2" charset="0"/>
              </a:rPr>
              <a:t>snorb</a:t>
            </a:r>
            <a:r>
              <a:rPr lang="en-GB" sz="2400" dirty="0">
                <a:solidFill>
                  <a:srgbClr val="111111"/>
                </a:solidFill>
                <a:latin typeface="SassoonCRInfant" panose="02010503020300020003" pitchFamily="2" charset="0"/>
              </a:rPr>
              <a:t>. </a:t>
            </a:r>
          </a:p>
          <a:p>
            <a:pPr fontAlgn="base"/>
            <a:r>
              <a:rPr lang="en-GB" sz="2400" dirty="0">
                <a:solidFill>
                  <a:srgbClr val="0070C0"/>
                </a:solidFill>
                <a:latin typeface="SassoonCRInfant" panose="02010503020300020003" pitchFamily="2" charset="0"/>
              </a:rPr>
              <a:t>Pseudo words are included in the check specifically to assess whether your child can decode a word using phonics skills and not their memory.</a:t>
            </a:r>
          </a:p>
          <a:p>
            <a:pPr fontAlgn="base"/>
            <a:r>
              <a:rPr lang="en-GB" sz="2400" dirty="0">
                <a:solidFill>
                  <a:srgbClr val="111111"/>
                </a:solidFill>
                <a:latin typeface="SassoonCRInfant" panose="02010503020300020003" pitchFamily="2" charset="0"/>
              </a:rPr>
              <a:t>The pseudo words will be shown to your child with a picture of a monster and they will be asked to tell their teacher what sort of monster it is by reading the word. This not only makes the check a bit more fun, but provides the children with a context for the nonsense word which is independent from any existing vocabulary they may have. Crucially, it does not provide any clues, so your child just has to be able to decode it. Children generally find nonsense words amusing so they will probably enjoy reading these words.</a:t>
            </a:r>
            <a:endParaRPr lang="en-GB" sz="2400" b="0" i="0" dirty="0">
              <a:solidFill>
                <a:srgbClr val="111111"/>
              </a:solidFill>
              <a:effectLst/>
              <a:latin typeface="SassoonCRInfant" panose="02010503020300020003" pitchFamily="2" charset="0"/>
            </a:endParaRPr>
          </a:p>
        </p:txBody>
      </p:sp>
    </p:spTree>
    <p:extLst>
      <p:ext uri="{BB962C8B-B14F-4D97-AF65-F5344CB8AC3E}">
        <p14:creationId xmlns:p14="http://schemas.microsoft.com/office/powerpoint/2010/main" val="28994093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7B0E64-9CDB-4E8A-AA6B-1641716F559D}"/>
              </a:ext>
            </a:extLst>
          </p:cNvPr>
          <p:cNvPicPr>
            <a:picLocks noChangeAspect="1"/>
          </p:cNvPicPr>
          <p:nvPr/>
        </p:nvPicPr>
        <p:blipFill>
          <a:blip r:embed="rId2"/>
          <a:stretch>
            <a:fillRect/>
          </a:stretch>
        </p:blipFill>
        <p:spPr>
          <a:xfrm>
            <a:off x="147484" y="130761"/>
            <a:ext cx="4321277" cy="6429110"/>
          </a:xfrm>
          <a:prstGeom prst="rect">
            <a:avLst/>
          </a:prstGeom>
        </p:spPr>
      </p:pic>
      <p:pic>
        <p:nvPicPr>
          <p:cNvPr id="5" name="Picture 4">
            <a:extLst>
              <a:ext uri="{FF2B5EF4-FFF2-40B4-BE49-F238E27FC236}">
                <a16:creationId xmlns:a16="http://schemas.microsoft.com/office/drawing/2014/main" id="{0065CC7C-DC17-4DC3-B6A8-2E009BCBE73B}"/>
              </a:ext>
            </a:extLst>
          </p:cNvPr>
          <p:cNvPicPr>
            <a:picLocks noChangeAspect="1"/>
          </p:cNvPicPr>
          <p:nvPr/>
        </p:nvPicPr>
        <p:blipFill>
          <a:blip r:embed="rId3"/>
          <a:stretch>
            <a:fillRect/>
          </a:stretch>
        </p:blipFill>
        <p:spPr>
          <a:xfrm>
            <a:off x="4245077" y="285843"/>
            <a:ext cx="4191000" cy="6274027"/>
          </a:xfrm>
          <a:prstGeom prst="rect">
            <a:avLst/>
          </a:prstGeom>
        </p:spPr>
      </p:pic>
      <p:pic>
        <p:nvPicPr>
          <p:cNvPr id="6" name="Picture 5">
            <a:extLst>
              <a:ext uri="{FF2B5EF4-FFF2-40B4-BE49-F238E27FC236}">
                <a16:creationId xmlns:a16="http://schemas.microsoft.com/office/drawing/2014/main" id="{B5A806BC-F49F-489A-9777-0ADA96564EA8}"/>
              </a:ext>
            </a:extLst>
          </p:cNvPr>
          <p:cNvPicPr>
            <a:picLocks noChangeAspect="1"/>
          </p:cNvPicPr>
          <p:nvPr/>
        </p:nvPicPr>
        <p:blipFill>
          <a:blip r:embed="rId4"/>
          <a:stretch>
            <a:fillRect/>
          </a:stretch>
        </p:blipFill>
        <p:spPr>
          <a:xfrm>
            <a:off x="8226220" y="298130"/>
            <a:ext cx="3965780" cy="6261740"/>
          </a:xfrm>
          <a:prstGeom prst="rect">
            <a:avLst/>
          </a:prstGeom>
        </p:spPr>
      </p:pic>
    </p:spTree>
    <p:extLst>
      <p:ext uri="{BB962C8B-B14F-4D97-AF65-F5344CB8AC3E}">
        <p14:creationId xmlns:p14="http://schemas.microsoft.com/office/powerpoint/2010/main" val="3787466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55179-F8A5-45A0-A874-CCB5C3D0F9D6}"/>
              </a:ext>
            </a:extLst>
          </p:cNvPr>
          <p:cNvPicPr>
            <a:picLocks noChangeAspect="1"/>
          </p:cNvPicPr>
          <p:nvPr/>
        </p:nvPicPr>
        <p:blipFill>
          <a:blip r:embed="rId2"/>
          <a:stretch>
            <a:fillRect/>
          </a:stretch>
        </p:blipFill>
        <p:spPr>
          <a:xfrm>
            <a:off x="0" y="197490"/>
            <a:ext cx="4130214" cy="6463019"/>
          </a:xfrm>
          <a:prstGeom prst="rect">
            <a:avLst/>
          </a:prstGeom>
        </p:spPr>
      </p:pic>
      <p:pic>
        <p:nvPicPr>
          <p:cNvPr id="3" name="Picture 2">
            <a:extLst>
              <a:ext uri="{FF2B5EF4-FFF2-40B4-BE49-F238E27FC236}">
                <a16:creationId xmlns:a16="http://schemas.microsoft.com/office/drawing/2014/main" id="{F666B6C4-1FC1-44DA-88CB-88D0516EAE5C}"/>
              </a:ext>
            </a:extLst>
          </p:cNvPr>
          <p:cNvPicPr>
            <a:picLocks noChangeAspect="1"/>
          </p:cNvPicPr>
          <p:nvPr/>
        </p:nvPicPr>
        <p:blipFill>
          <a:blip r:embed="rId3"/>
          <a:stretch>
            <a:fillRect/>
          </a:stretch>
        </p:blipFill>
        <p:spPr>
          <a:xfrm>
            <a:off x="4002957" y="328331"/>
            <a:ext cx="4170591" cy="6332178"/>
          </a:xfrm>
          <a:prstGeom prst="rect">
            <a:avLst/>
          </a:prstGeom>
        </p:spPr>
      </p:pic>
      <p:pic>
        <p:nvPicPr>
          <p:cNvPr id="4" name="Picture 3">
            <a:extLst>
              <a:ext uri="{FF2B5EF4-FFF2-40B4-BE49-F238E27FC236}">
                <a16:creationId xmlns:a16="http://schemas.microsoft.com/office/drawing/2014/main" id="{D032350B-33E4-40A8-8149-17850E0DF7FA}"/>
              </a:ext>
            </a:extLst>
          </p:cNvPr>
          <p:cNvPicPr>
            <a:picLocks noChangeAspect="1"/>
          </p:cNvPicPr>
          <p:nvPr/>
        </p:nvPicPr>
        <p:blipFill>
          <a:blip r:embed="rId4"/>
          <a:stretch>
            <a:fillRect/>
          </a:stretch>
        </p:blipFill>
        <p:spPr>
          <a:xfrm>
            <a:off x="8133171" y="328331"/>
            <a:ext cx="4059510" cy="6332178"/>
          </a:xfrm>
          <a:prstGeom prst="rect">
            <a:avLst/>
          </a:prstGeom>
        </p:spPr>
      </p:pic>
    </p:spTree>
    <p:extLst>
      <p:ext uri="{BB962C8B-B14F-4D97-AF65-F5344CB8AC3E}">
        <p14:creationId xmlns:p14="http://schemas.microsoft.com/office/powerpoint/2010/main" val="362336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r Thorne | Divya&amp;#39;s blog">
            <a:extLst>
              <a:ext uri="{FF2B5EF4-FFF2-40B4-BE49-F238E27FC236}">
                <a16:creationId xmlns:a16="http://schemas.microsoft.com/office/drawing/2014/main" id="{53A01F60-352B-473F-8FD1-28341206A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22" y="0"/>
            <a:ext cx="4004899" cy="32151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051E459-460C-4987-8207-D4F46BEA4EAB}"/>
              </a:ext>
            </a:extLst>
          </p:cNvPr>
          <p:cNvPicPr>
            <a:picLocks noChangeAspect="1"/>
          </p:cNvPicPr>
          <p:nvPr/>
        </p:nvPicPr>
        <p:blipFill>
          <a:blip r:embed="rId3"/>
          <a:stretch>
            <a:fillRect/>
          </a:stretch>
        </p:blipFill>
        <p:spPr>
          <a:xfrm>
            <a:off x="7240029" y="0"/>
            <a:ext cx="4951971" cy="2536724"/>
          </a:xfrm>
          <a:prstGeom prst="rect">
            <a:avLst/>
          </a:prstGeom>
        </p:spPr>
      </p:pic>
      <p:pic>
        <p:nvPicPr>
          <p:cNvPr id="3" name="Picture 2">
            <a:extLst>
              <a:ext uri="{FF2B5EF4-FFF2-40B4-BE49-F238E27FC236}">
                <a16:creationId xmlns:a16="http://schemas.microsoft.com/office/drawing/2014/main" id="{B30E8C49-1342-41AB-8D87-27EDA3F251F0}"/>
              </a:ext>
            </a:extLst>
          </p:cNvPr>
          <p:cNvPicPr>
            <a:picLocks noChangeAspect="1"/>
          </p:cNvPicPr>
          <p:nvPr/>
        </p:nvPicPr>
        <p:blipFill>
          <a:blip r:embed="rId4"/>
          <a:stretch>
            <a:fillRect/>
          </a:stretch>
        </p:blipFill>
        <p:spPr>
          <a:xfrm>
            <a:off x="7936379" y="2685435"/>
            <a:ext cx="4004899" cy="2166784"/>
          </a:xfrm>
          <a:prstGeom prst="rect">
            <a:avLst/>
          </a:prstGeom>
        </p:spPr>
      </p:pic>
      <p:pic>
        <p:nvPicPr>
          <p:cNvPr id="6148" name="Picture 4" descr="Geraldine the Giraffe learns /n/ sound - video Dailymotion">
            <a:extLst>
              <a:ext uri="{FF2B5EF4-FFF2-40B4-BE49-F238E27FC236}">
                <a16:creationId xmlns:a16="http://schemas.microsoft.com/office/drawing/2014/main" id="{BD2E5DBA-C9F9-4247-B1C9-CF689FA7A1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060" y="2145890"/>
            <a:ext cx="2951880" cy="25662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E7ECC97-F074-452A-922C-9903E18D4EED}"/>
              </a:ext>
            </a:extLst>
          </p:cNvPr>
          <p:cNvPicPr>
            <a:picLocks noChangeAspect="1"/>
          </p:cNvPicPr>
          <p:nvPr/>
        </p:nvPicPr>
        <p:blipFill>
          <a:blip r:embed="rId6"/>
          <a:stretch>
            <a:fillRect/>
          </a:stretch>
        </p:blipFill>
        <p:spPr>
          <a:xfrm>
            <a:off x="260556" y="3429000"/>
            <a:ext cx="3309322" cy="1627032"/>
          </a:xfrm>
          <a:prstGeom prst="rect">
            <a:avLst/>
          </a:prstGeom>
        </p:spPr>
      </p:pic>
      <p:pic>
        <p:nvPicPr>
          <p:cNvPr id="5" name="Picture 4">
            <a:extLst>
              <a:ext uri="{FF2B5EF4-FFF2-40B4-BE49-F238E27FC236}">
                <a16:creationId xmlns:a16="http://schemas.microsoft.com/office/drawing/2014/main" id="{04483B81-1CE3-4992-8415-68DC97ED1BB5}"/>
              </a:ext>
            </a:extLst>
          </p:cNvPr>
          <p:cNvPicPr>
            <a:picLocks noChangeAspect="1"/>
          </p:cNvPicPr>
          <p:nvPr/>
        </p:nvPicPr>
        <p:blipFill>
          <a:blip r:embed="rId7"/>
          <a:stretch>
            <a:fillRect/>
          </a:stretch>
        </p:blipFill>
        <p:spPr>
          <a:xfrm>
            <a:off x="3934317" y="4852219"/>
            <a:ext cx="3498870" cy="1916342"/>
          </a:xfrm>
          <a:prstGeom prst="rect">
            <a:avLst/>
          </a:prstGeom>
        </p:spPr>
      </p:pic>
    </p:spTree>
    <p:extLst>
      <p:ext uri="{BB962C8B-B14F-4D97-AF65-F5344CB8AC3E}">
        <p14:creationId xmlns:p14="http://schemas.microsoft.com/office/powerpoint/2010/main" val="136458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2520430" y="882320"/>
            <a:ext cx="7327327"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u="sng" dirty="0">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hlinkClick r:id="rId2"/>
              </a:rPr>
              <a:t>https://www.youtube.com/watch?v=IwJx1NSineE</a:t>
            </a:r>
            <a:endParaRPr lang="en-US" altLang="en-US" sz="2531" dirty="0">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6627" name="Rectangle 3"/>
          <p:cNvSpPr>
            <a:spLocks/>
          </p:cNvSpPr>
          <p:nvPr/>
        </p:nvSpPr>
        <p:spPr bwMode="auto">
          <a:xfrm>
            <a:off x="1964815" y="1504998"/>
            <a:ext cx="8438555" cy="851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u="sng" dirty="0">
                <a:solidFill>
                  <a:srgbClr val="006D8F"/>
                </a:solidFill>
                <a:latin typeface="Gill Sans" charset="0"/>
                <a:ea typeface="Gill Sans" charset="0"/>
                <a:cs typeface="Gill Sans" charset="0"/>
                <a:sym typeface="Gill Sans" charset="0"/>
                <a:hlinkClick r:id="rId3"/>
              </a:rPr>
              <a:t>http://www.youtube.comwatchv=eCjJYB07aSU&amp;feature=related</a:t>
            </a:r>
            <a:endParaRPr lang="en-US" altLang="en-US" sz="2531" dirty="0">
              <a:solidFill>
                <a:srgbClr val="006D8F"/>
              </a:solidFill>
              <a:latin typeface="Gill Sans" charset="0"/>
              <a:ea typeface="Gill Sans" charset="0"/>
              <a:cs typeface="Gill Sans" charset="0"/>
              <a:sym typeface="Gill Sans" charset="0"/>
            </a:endParaRPr>
          </a:p>
        </p:txBody>
      </p:sp>
      <p:sp>
        <p:nvSpPr>
          <p:cNvPr id="26628" name="Rectangle 4"/>
          <p:cNvSpPr>
            <a:spLocks/>
          </p:cNvSpPr>
          <p:nvPr/>
        </p:nvSpPr>
        <p:spPr bwMode="auto">
          <a:xfrm>
            <a:off x="2620676" y="2709922"/>
            <a:ext cx="6947297"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dirty="0" err="1">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Mr</a:t>
            </a:r>
            <a:r>
              <a:rPr lang="en-US" altLang="en-US" sz="2531" dirty="0">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 Thorne does phonics </a:t>
            </a:r>
          </a:p>
        </p:txBody>
      </p:sp>
      <p:sp>
        <p:nvSpPr>
          <p:cNvPr id="26629" name="Rectangle 5"/>
          <p:cNvSpPr>
            <a:spLocks/>
          </p:cNvSpPr>
          <p:nvPr/>
        </p:nvSpPr>
        <p:spPr bwMode="auto">
          <a:xfrm>
            <a:off x="3351873" y="3434837"/>
            <a:ext cx="5285102"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u="sng">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hlinkClick r:id="rId4"/>
              </a:rPr>
              <a:t>http://www.letters-and-sounds.com</a:t>
            </a:r>
            <a:endParaRPr lang="en-US" altLang="en-US" sz="2531">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6630" name="Rectangle 6"/>
          <p:cNvSpPr>
            <a:spLocks/>
          </p:cNvSpPr>
          <p:nvPr/>
        </p:nvSpPr>
        <p:spPr bwMode="auto">
          <a:xfrm>
            <a:off x="1524000" y="4048240"/>
            <a:ext cx="9144000" cy="851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u="sng">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hlinkClick r:id="rId5"/>
              </a:rPr>
              <a:t>http://www.bbc.co.uk/cbeebies/grownups/programme-extra/alphablocks-guide-to-letters-and-sounds</a:t>
            </a:r>
            <a:endParaRPr lang="en-US" altLang="en-US" sz="2531">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6631" name="Rectangle 7"/>
          <p:cNvSpPr>
            <a:spLocks/>
          </p:cNvSpPr>
          <p:nvPr/>
        </p:nvSpPr>
        <p:spPr bwMode="auto">
          <a:xfrm>
            <a:off x="2520430" y="5051110"/>
            <a:ext cx="7147791"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u="sng">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hlinkClick r:id="rId6"/>
              </a:rPr>
              <a:t>http://www.phonicsplay.co.uk/Phase5Menu.htm</a:t>
            </a:r>
            <a:endParaRPr lang="en-US" altLang="en-US" sz="2531">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
        <p:nvSpPr>
          <p:cNvPr id="26632" name="Rectangle 8"/>
          <p:cNvSpPr>
            <a:spLocks/>
          </p:cNvSpPr>
          <p:nvPr/>
        </p:nvSpPr>
        <p:spPr bwMode="auto">
          <a:xfrm>
            <a:off x="3493954" y="5801204"/>
            <a:ext cx="5010988"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2531" u="sng">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hlinkClick r:id="rId7"/>
              </a:rPr>
              <a:t>http://jollylearning.co.uk/gallery/</a:t>
            </a:r>
            <a:endParaRPr lang="en-US" altLang="en-US" sz="2531">
              <a:solidFill>
                <a:srgbClr val="006288"/>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spTree>
    <p:extLst>
      <p:ext uri="{BB962C8B-B14F-4D97-AF65-F5344CB8AC3E}">
        <p14:creationId xmlns:p14="http://schemas.microsoft.com/office/powerpoint/2010/main" val="1478865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99F95-CE9D-45AF-AF84-D8EF9B009612}"/>
              </a:ext>
            </a:extLst>
          </p:cNvPr>
          <p:cNvSpPr txBox="1">
            <a:spLocks noChangeArrowheads="1"/>
          </p:cNvSpPr>
          <p:nvPr/>
        </p:nvSpPr>
        <p:spPr>
          <a:xfrm>
            <a:off x="3026861" y="13071"/>
            <a:ext cx="9165139"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6750" dirty="0">
                <a:solidFill>
                  <a:srgbClr val="528D4D"/>
                </a:solidFill>
                <a:latin typeface="SassoonCRInfant" panose="02010503020300020003" pitchFamily="2" charset="0"/>
              </a:rPr>
              <a:t>Year 1 structure </a:t>
            </a:r>
          </a:p>
        </p:txBody>
      </p:sp>
      <p:sp>
        <p:nvSpPr>
          <p:cNvPr id="3" name="Rectangle 1">
            <a:extLst>
              <a:ext uri="{FF2B5EF4-FFF2-40B4-BE49-F238E27FC236}">
                <a16:creationId xmlns:a16="http://schemas.microsoft.com/office/drawing/2014/main" id="{94D49CB8-EB81-4EAF-A76E-97564869C373}"/>
              </a:ext>
            </a:extLst>
          </p:cNvPr>
          <p:cNvSpPr txBox="1">
            <a:spLocks noChangeArrowheads="1"/>
          </p:cNvSpPr>
          <p:nvPr/>
        </p:nvSpPr>
        <p:spPr>
          <a:xfrm>
            <a:off x="32938" y="944892"/>
            <a:ext cx="12314902"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4000" dirty="0">
                <a:latin typeface="SassoonCRInfant" panose="02010503020300020003" pitchFamily="2" charset="0"/>
              </a:rPr>
              <a:t>Week 1     CT - words/sounds/spelling</a:t>
            </a:r>
          </a:p>
          <a:p>
            <a:r>
              <a:rPr lang="en-US" altLang="en-US" sz="4000" dirty="0">
                <a:latin typeface="SassoonCRInfant" panose="02010503020300020003" pitchFamily="2" charset="0"/>
              </a:rPr>
              <a:t>               LSA –reading </a:t>
            </a:r>
            <a:r>
              <a:rPr lang="en-US" altLang="en-US" sz="4000" dirty="0" err="1">
                <a:latin typeface="SassoonCRInfant" panose="02010503020300020003" pitchFamily="2" charset="0"/>
              </a:rPr>
              <a:t>colour</a:t>
            </a:r>
            <a:r>
              <a:rPr lang="en-US" altLang="en-US" sz="4000" dirty="0">
                <a:latin typeface="SassoonCRInfant" panose="02010503020300020003" pitchFamily="2" charset="0"/>
              </a:rPr>
              <a:t> banded book</a:t>
            </a:r>
          </a:p>
        </p:txBody>
      </p:sp>
      <p:sp>
        <p:nvSpPr>
          <p:cNvPr id="4" name="Rectangle 1">
            <a:extLst>
              <a:ext uri="{FF2B5EF4-FFF2-40B4-BE49-F238E27FC236}">
                <a16:creationId xmlns:a16="http://schemas.microsoft.com/office/drawing/2014/main" id="{970B9BE4-9AE3-424A-8D67-B5F90DDD3E78}"/>
              </a:ext>
            </a:extLst>
          </p:cNvPr>
          <p:cNvSpPr txBox="1">
            <a:spLocks noChangeArrowheads="1"/>
          </p:cNvSpPr>
          <p:nvPr/>
        </p:nvSpPr>
        <p:spPr>
          <a:xfrm>
            <a:off x="32938" y="2014053"/>
            <a:ext cx="12314902"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4000" dirty="0">
                <a:solidFill>
                  <a:srgbClr val="FF0000"/>
                </a:solidFill>
                <a:latin typeface="SassoonCRInfant" panose="02010503020300020003" pitchFamily="2" charset="0"/>
              </a:rPr>
              <a:t>Week 2     LSA  - words/sounds/spelling</a:t>
            </a:r>
          </a:p>
          <a:p>
            <a:r>
              <a:rPr lang="en-US" altLang="en-US" sz="4000" dirty="0">
                <a:solidFill>
                  <a:srgbClr val="FF0000"/>
                </a:solidFill>
                <a:latin typeface="SassoonCRInfant" panose="02010503020300020003" pitchFamily="2" charset="0"/>
              </a:rPr>
              <a:t>               CT – reading </a:t>
            </a:r>
            <a:r>
              <a:rPr lang="en-US" altLang="en-US" sz="4000" dirty="0" err="1">
                <a:solidFill>
                  <a:srgbClr val="FF0000"/>
                </a:solidFill>
                <a:latin typeface="SassoonCRInfant" panose="02010503020300020003" pitchFamily="2" charset="0"/>
              </a:rPr>
              <a:t>colour</a:t>
            </a:r>
            <a:r>
              <a:rPr lang="en-US" altLang="en-US" sz="4000" dirty="0">
                <a:solidFill>
                  <a:srgbClr val="FF0000"/>
                </a:solidFill>
                <a:latin typeface="SassoonCRInfant" panose="02010503020300020003" pitchFamily="2" charset="0"/>
              </a:rPr>
              <a:t> banded book </a:t>
            </a:r>
          </a:p>
        </p:txBody>
      </p:sp>
      <p:sp>
        <p:nvSpPr>
          <p:cNvPr id="5" name="Rectangle 1">
            <a:extLst>
              <a:ext uri="{FF2B5EF4-FFF2-40B4-BE49-F238E27FC236}">
                <a16:creationId xmlns:a16="http://schemas.microsoft.com/office/drawing/2014/main" id="{F8D2344A-D704-44C3-8432-2461F61A31AA}"/>
              </a:ext>
            </a:extLst>
          </p:cNvPr>
          <p:cNvSpPr txBox="1">
            <a:spLocks noChangeArrowheads="1"/>
          </p:cNvSpPr>
          <p:nvPr/>
        </p:nvSpPr>
        <p:spPr>
          <a:xfrm>
            <a:off x="32938" y="3180580"/>
            <a:ext cx="11255967"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4000" dirty="0">
                <a:latin typeface="SassoonCRInfant" panose="02010503020300020003" pitchFamily="2" charset="0"/>
              </a:rPr>
              <a:t>Second Term -  LSA words/sounds/spelling</a:t>
            </a:r>
          </a:p>
          <a:p>
            <a:r>
              <a:rPr lang="en-US" altLang="en-US" sz="4000" dirty="0">
                <a:latin typeface="SassoonCRInfant" panose="02010503020300020003" pitchFamily="2" charset="0"/>
              </a:rPr>
              <a:t>                    CT – guided reading</a:t>
            </a:r>
          </a:p>
          <a:p>
            <a:r>
              <a:rPr lang="en-US" altLang="en-US" sz="4000" dirty="0">
                <a:latin typeface="SassoonCRInfant" panose="02010503020300020003" pitchFamily="2" charset="0"/>
              </a:rPr>
              <a:t>                    Mixture – </a:t>
            </a:r>
            <a:r>
              <a:rPr lang="en-US" altLang="en-US" sz="4000" dirty="0" err="1">
                <a:latin typeface="SassoonCRInfant" panose="02010503020300020003" pitchFamily="2" charset="0"/>
              </a:rPr>
              <a:t>colour</a:t>
            </a:r>
            <a:r>
              <a:rPr lang="en-US" altLang="en-US" sz="4000" dirty="0">
                <a:latin typeface="SassoonCRInfant" panose="02010503020300020003" pitchFamily="2" charset="0"/>
              </a:rPr>
              <a:t> reading banded book  </a:t>
            </a:r>
          </a:p>
        </p:txBody>
      </p:sp>
      <p:sp>
        <p:nvSpPr>
          <p:cNvPr id="6" name="Rectangle 1">
            <a:extLst>
              <a:ext uri="{FF2B5EF4-FFF2-40B4-BE49-F238E27FC236}">
                <a16:creationId xmlns:a16="http://schemas.microsoft.com/office/drawing/2014/main" id="{91EADE17-27E1-4C31-A502-601D8CB418EB}"/>
              </a:ext>
            </a:extLst>
          </p:cNvPr>
          <p:cNvSpPr txBox="1">
            <a:spLocks noChangeArrowheads="1"/>
          </p:cNvSpPr>
          <p:nvPr/>
        </p:nvSpPr>
        <p:spPr>
          <a:xfrm>
            <a:off x="32938" y="4953898"/>
            <a:ext cx="12314902"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4000" dirty="0">
                <a:solidFill>
                  <a:srgbClr val="FF0000"/>
                </a:solidFill>
                <a:latin typeface="SassoonCRInfant" panose="02010503020300020003" pitchFamily="2" charset="0"/>
              </a:rPr>
              <a:t>Phonics – Two daily sessions with CT</a:t>
            </a:r>
          </a:p>
        </p:txBody>
      </p:sp>
    </p:spTree>
    <p:extLst>
      <p:ext uri="{BB962C8B-B14F-4D97-AF65-F5344CB8AC3E}">
        <p14:creationId xmlns:p14="http://schemas.microsoft.com/office/powerpoint/2010/main" val="47969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02A69-D1B5-4847-8B4C-81D27C1568CB}"/>
              </a:ext>
            </a:extLst>
          </p:cNvPr>
          <p:cNvSpPr/>
          <p:nvPr/>
        </p:nvSpPr>
        <p:spPr>
          <a:xfrm>
            <a:off x="101898" y="2310775"/>
            <a:ext cx="11901948" cy="4401205"/>
          </a:xfrm>
          <a:prstGeom prst="rect">
            <a:avLst/>
          </a:prstGeom>
        </p:spPr>
        <p:txBody>
          <a:bodyPr wrap="square">
            <a:spAutoFit/>
          </a:bodyPr>
          <a:lstStyle/>
          <a:p>
            <a:pPr fontAlgn="base"/>
            <a:r>
              <a:rPr lang="en-GB" sz="2800" dirty="0">
                <a:solidFill>
                  <a:srgbClr val="37434A"/>
                </a:solidFill>
                <a:latin typeface="SassoonCRInfant" panose="02010503020300020003" pitchFamily="2" charset="0"/>
              </a:rPr>
              <a:t>Phonics is simply the code that turns written language into spoken language and vice versa. It is the vital initial step in teaching children to read but it is far from the whole picture. Phonics will only work in an environment where </a:t>
            </a:r>
            <a:r>
              <a:rPr lang="en-GB" sz="2800" b="1" dirty="0">
                <a:solidFill>
                  <a:srgbClr val="37434A"/>
                </a:solidFill>
                <a:latin typeface="SassoonCRInfant" panose="02010503020300020003" pitchFamily="2" charset="0"/>
              </a:rPr>
              <a:t>Speaking and Listening Skills</a:t>
            </a:r>
            <a:r>
              <a:rPr lang="en-GB" sz="2800" dirty="0">
                <a:solidFill>
                  <a:srgbClr val="37434A"/>
                </a:solidFill>
                <a:latin typeface="SassoonCRInfant" panose="02010503020300020003" pitchFamily="2" charset="0"/>
              </a:rPr>
              <a:t> are promoted and developed. Children should also be regularly exposed to a wide range of quality texts. They should be regularly read aloud to. Regular, well planned </a:t>
            </a:r>
            <a:r>
              <a:rPr lang="en-GB" sz="2800" b="1" dirty="0">
                <a:solidFill>
                  <a:srgbClr val="37434A"/>
                </a:solidFill>
                <a:latin typeface="SassoonCRInfant" panose="02010503020300020003" pitchFamily="2" charset="0"/>
              </a:rPr>
              <a:t>Guided Reading</a:t>
            </a:r>
            <a:r>
              <a:rPr lang="en-GB" sz="2800" dirty="0">
                <a:solidFill>
                  <a:srgbClr val="37434A"/>
                </a:solidFill>
                <a:latin typeface="SassoonCRInfant" panose="02010503020300020003" pitchFamily="2" charset="0"/>
              </a:rPr>
              <a:t> sessions are essential and reading skills should also be explicitly taught in </a:t>
            </a:r>
            <a:r>
              <a:rPr lang="en-GB" sz="2800" b="1" dirty="0">
                <a:solidFill>
                  <a:srgbClr val="37434A"/>
                </a:solidFill>
                <a:latin typeface="SassoonCRInfant" panose="02010503020300020003" pitchFamily="2" charset="0"/>
              </a:rPr>
              <a:t>Shared Reading</a:t>
            </a:r>
            <a:r>
              <a:rPr lang="en-GB" sz="2800" dirty="0">
                <a:solidFill>
                  <a:srgbClr val="37434A"/>
                </a:solidFill>
                <a:latin typeface="SassoonCRInfant" panose="02010503020300020003" pitchFamily="2" charset="0"/>
              </a:rPr>
              <a:t> sessions within literacy lessons.</a:t>
            </a:r>
          </a:p>
          <a:p>
            <a:br>
              <a:rPr lang="en-GB" sz="2800" dirty="0">
                <a:latin typeface="SassoonCRInfant" panose="02010503020300020003" pitchFamily="2" charset="0"/>
              </a:rPr>
            </a:br>
            <a:endParaRPr lang="en-GB" sz="2800" dirty="0">
              <a:latin typeface="SassoonCRInfant" panose="02010503020300020003" pitchFamily="2" charset="0"/>
            </a:endParaRPr>
          </a:p>
        </p:txBody>
      </p:sp>
      <p:pic>
        <p:nvPicPr>
          <p:cNvPr id="3" name="Picture 2" descr="Great Bentley Primary School - Phonics">
            <a:extLst>
              <a:ext uri="{FF2B5EF4-FFF2-40B4-BE49-F238E27FC236}">
                <a16:creationId xmlns:a16="http://schemas.microsoft.com/office/drawing/2014/main" id="{713D2B8D-0B10-4949-B24B-A0EBE92049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48" b="33039"/>
          <a:stretch/>
        </p:blipFill>
        <p:spPr bwMode="auto">
          <a:xfrm>
            <a:off x="1809750" y="0"/>
            <a:ext cx="8572500" cy="203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53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9EEF85-5F8C-4776-96BE-A2198FD9666E}"/>
              </a:ext>
            </a:extLst>
          </p:cNvPr>
          <p:cNvSpPr txBox="1">
            <a:spLocks noChangeArrowheads="1"/>
          </p:cNvSpPr>
          <p:nvPr/>
        </p:nvSpPr>
        <p:spPr>
          <a:xfrm>
            <a:off x="2698955" y="-31243"/>
            <a:ext cx="9165139"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6750" dirty="0">
                <a:solidFill>
                  <a:srgbClr val="528D4D"/>
                </a:solidFill>
                <a:latin typeface="SassoonCRInfant" panose="02010503020300020003" pitchFamily="2" charset="0"/>
              </a:rPr>
              <a:t>Phonic Vocabulary </a:t>
            </a:r>
          </a:p>
        </p:txBody>
      </p:sp>
      <p:sp>
        <p:nvSpPr>
          <p:cNvPr id="3" name="Rectangle 2">
            <a:extLst>
              <a:ext uri="{FF2B5EF4-FFF2-40B4-BE49-F238E27FC236}">
                <a16:creationId xmlns:a16="http://schemas.microsoft.com/office/drawing/2014/main" id="{6E07F57D-2C2C-4F24-90B5-20EF1191AE3B}"/>
              </a:ext>
            </a:extLst>
          </p:cNvPr>
          <p:cNvSpPr/>
          <p:nvPr/>
        </p:nvSpPr>
        <p:spPr>
          <a:xfrm>
            <a:off x="180422" y="933411"/>
            <a:ext cx="12011578" cy="4524315"/>
          </a:xfrm>
          <a:prstGeom prst="rect">
            <a:avLst/>
          </a:prstGeom>
        </p:spPr>
        <p:txBody>
          <a:bodyPr wrap="square">
            <a:spAutoFit/>
          </a:bodyPr>
          <a:lstStyle/>
          <a:p>
            <a:pPr fontAlgn="base"/>
            <a:r>
              <a:rPr lang="en-GB" sz="2400" b="1" dirty="0">
                <a:solidFill>
                  <a:srgbClr val="37434A"/>
                </a:solidFill>
                <a:latin typeface="SassoonCRInfant" panose="02010503020300020003" pitchFamily="2" charset="0"/>
              </a:rPr>
              <a:t>Phoneme</a:t>
            </a:r>
            <a:r>
              <a:rPr lang="en-GB" sz="2400" dirty="0">
                <a:solidFill>
                  <a:srgbClr val="37434A"/>
                </a:solidFill>
                <a:latin typeface="SassoonCRInfant" panose="02010503020300020003" pitchFamily="2" charset="0"/>
              </a:rPr>
              <a:t> - The smallest unit of sound. There are approximately 44 phonemes in English (it depends on different accents). Phonemes can be put together to make words.</a:t>
            </a:r>
          </a:p>
          <a:p>
            <a:pPr fontAlgn="base"/>
            <a:endParaRPr lang="en-GB" sz="2400" b="1" dirty="0">
              <a:solidFill>
                <a:srgbClr val="37434A"/>
              </a:solidFill>
              <a:latin typeface="SassoonCRInfant" panose="02010503020300020003" pitchFamily="2" charset="0"/>
            </a:endParaRPr>
          </a:p>
          <a:p>
            <a:pPr fontAlgn="base"/>
            <a:r>
              <a:rPr lang="en-GB" sz="2400" b="1" dirty="0">
                <a:solidFill>
                  <a:srgbClr val="37434A"/>
                </a:solidFill>
                <a:latin typeface="SassoonCRInfant" panose="02010503020300020003" pitchFamily="2" charset="0"/>
              </a:rPr>
              <a:t>Grapheme</a:t>
            </a:r>
            <a:r>
              <a:rPr lang="en-GB" sz="2400" dirty="0">
                <a:solidFill>
                  <a:srgbClr val="37434A"/>
                </a:solidFill>
                <a:latin typeface="SassoonCRInfant" panose="02010503020300020003" pitchFamily="2" charset="0"/>
              </a:rPr>
              <a:t> - A way of writing down a phoneme. Graphemes can be made up from 1 letter e.g. p, 2 letters e.g. </a:t>
            </a:r>
            <a:r>
              <a:rPr lang="en-GB" sz="2400" dirty="0" err="1">
                <a:solidFill>
                  <a:srgbClr val="37434A"/>
                </a:solidFill>
                <a:latin typeface="SassoonCRInfant" panose="02010503020300020003" pitchFamily="2" charset="0"/>
              </a:rPr>
              <a:t>sh</a:t>
            </a:r>
            <a:r>
              <a:rPr lang="en-GB" sz="2400" dirty="0">
                <a:solidFill>
                  <a:srgbClr val="37434A"/>
                </a:solidFill>
                <a:latin typeface="SassoonCRInfant" panose="02010503020300020003" pitchFamily="2" charset="0"/>
              </a:rPr>
              <a:t>, 3 letters e.g. tch or 4 letters </a:t>
            </a:r>
            <a:r>
              <a:rPr lang="en-GB" sz="2400" dirty="0" err="1">
                <a:solidFill>
                  <a:srgbClr val="37434A"/>
                </a:solidFill>
                <a:latin typeface="SassoonCRInfant" panose="02010503020300020003" pitchFamily="2" charset="0"/>
              </a:rPr>
              <a:t>e.g</a:t>
            </a:r>
            <a:r>
              <a:rPr lang="en-GB" sz="2400" dirty="0">
                <a:solidFill>
                  <a:srgbClr val="37434A"/>
                </a:solidFill>
                <a:latin typeface="SassoonCRInfant" panose="02010503020300020003" pitchFamily="2" charset="0"/>
              </a:rPr>
              <a:t> </a:t>
            </a:r>
            <a:r>
              <a:rPr lang="en-GB" sz="2400" dirty="0" err="1">
                <a:solidFill>
                  <a:srgbClr val="37434A"/>
                </a:solidFill>
                <a:latin typeface="SassoonCRInfant" panose="02010503020300020003" pitchFamily="2" charset="0"/>
              </a:rPr>
              <a:t>ough</a:t>
            </a:r>
            <a:r>
              <a:rPr lang="en-GB" sz="2400" dirty="0">
                <a:solidFill>
                  <a:srgbClr val="37434A"/>
                </a:solidFill>
                <a:latin typeface="SassoonCRInfant" panose="02010503020300020003" pitchFamily="2" charset="0"/>
              </a:rPr>
              <a:t>.</a:t>
            </a:r>
          </a:p>
          <a:p>
            <a:pPr fontAlgn="base"/>
            <a:endParaRPr lang="en-GB" sz="2400" b="1" dirty="0">
              <a:solidFill>
                <a:srgbClr val="37434A"/>
              </a:solidFill>
              <a:latin typeface="SassoonCRInfant" panose="02010503020300020003" pitchFamily="2" charset="0"/>
            </a:endParaRPr>
          </a:p>
          <a:p>
            <a:pPr fontAlgn="base"/>
            <a:r>
              <a:rPr lang="en-GB" sz="2400" b="1" dirty="0">
                <a:solidFill>
                  <a:srgbClr val="37434A"/>
                </a:solidFill>
                <a:latin typeface="SassoonCRInfant" panose="02010503020300020003" pitchFamily="2" charset="0"/>
              </a:rPr>
              <a:t>GPC</a:t>
            </a:r>
            <a:r>
              <a:rPr lang="en-GB" sz="2400" dirty="0">
                <a:solidFill>
                  <a:srgbClr val="37434A"/>
                </a:solidFill>
                <a:latin typeface="SassoonCRInfant" panose="02010503020300020003" pitchFamily="2" charset="0"/>
              </a:rPr>
              <a:t> - This is short for Grapheme Phoneme Correspondence. Knowing a GPC means being able to match a phoneme to a grapheme and vice versa.</a:t>
            </a:r>
          </a:p>
          <a:p>
            <a:pPr fontAlgn="base"/>
            <a:endParaRPr lang="en-GB" sz="2400" b="1" dirty="0">
              <a:solidFill>
                <a:srgbClr val="37434A"/>
              </a:solidFill>
              <a:latin typeface="SassoonCRInfant" panose="02010503020300020003" pitchFamily="2" charset="0"/>
            </a:endParaRPr>
          </a:p>
          <a:p>
            <a:pPr fontAlgn="base"/>
            <a:r>
              <a:rPr lang="en-GB" sz="2400" b="1" dirty="0">
                <a:solidFill>
                  <a:srgbClr val="37434A"/>
                </a:solidFill>
                <a:latin typeface="SassoonCRInfant" panose="02010503020300020003" pitchFamily="2" charset="0"/>
              </a:rPr>
              <a:t>Digraph</a:t>
            </a:r>
            <a:r>
              <a:rPr lang="en-GB" sz="2400" dirty="0">
                <a:solidFill>
                  <a:srgbClr val="37434A"/>
                </a:solidFill>
                <a:latin typeface="SassoonCRInfant" panose="02010503020300020003" pitchFamily="2" charset="0"/>
              </a:rPr>
              <a:t> - A grapheme containing two letters that makes just one sound (phoneme).</a:t>
            </a:r>
          </a:p>
          <a:p>
            <a:pPr fontAlgn="base"/>
            <a:endParaRPr lang="en-GB" sz="2400" b="1" dirty="0">
              <a:solidFill>
                <a:srgbClr val="37434A"/>
              </a:solidFill>
              <a:latin typeface="SassoonCRInfant" panose="02010503020300020003" pitchFamily="2" charset="0"/>
            </a:endParaRPr>
          </a:p>
          <a:p>
            <a:pPr fontAlgn="base"/>
            <a:r>
              <a:rPr lang="en-GB" sz="2400" b="1" dirty="0">
                <a:solidFill>
                  <a:srgbClr val="37434A"/>
                </a:solidFill>
                <a:latin typeface="SassoonCRInfant" panose="02010503020300020003" pitchFamily="2" charset="0"/>
              </a:rPr>
              <a:t>Trigraph</a:t>
            </a:r>
            <a:r>
              <a:rPr lang="en-GB" sz="2400" dirty="0">
                <a:solidFill>
                  <a:srgbClr val="37434A"/>
                </a:solidFill>
                <a:latin typeface="SassoonCRInfant" panose="02010503020300020003" pitchFamily="2" charset="0"/>
              </a:rPr>
              <a:t> - A grapheme containing three letters that makes just one sound (phoneme).</a:t>
            </a:r>
            <a:endParaRPr lang="en-GB" sz="2400" b="0" i="0" dirty="0">
              <a:solidFill>
                <a:srgbClr val="37434A"/>
              </a:solidFill>
              <a:effectLst/>
              <a:latin typeface="SassoonCRInfant" panose="02010503020300020003" pitchFamily="2" charset="0"/>
            </a:endParaRPr>
          </a:p>
        </p:txBody>
      </p:sp>
      <p:sp>
        <p:nvSpPr>
          <p:cNvPr id="4" name="Rectangle 3">
            <a:extLst>
              <a:ext uri="{FF2B5EF4-FFF2-40B4-BE49-F238E27FC236}">
                <a16:creationId xmlns:a16="http://schemas.microsoft.com/office/drawing/2014/main" id="{DA025006-055A-4EAE-848D-C0D2FC2DF20B}"/>
              </a:ext>
            </a:extLst>
          </p:cNvPr>
          <p:cNvSpPr/>
          <p:nvPr/>
        </p:nvSpPr>
        <p:spPr>
          <a:xfrm>
            <a:off x="180422" y="5308320"/>
            <a:ext cx="3554179"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c</a:t>
            </a:r>
            <a:r>
              <a:rPr lang="en-US" sz="54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  a  t  - cat</a:t>
            </a:r>
          </a:p>
        </p:txBody>
      </p:sp>
      <p:sp>
        <p:nvSpPr>
          <p:cNvPr id="5" name="Rectangle 4">
            <a:extLst>
              <a:ext uri="{FF2B5EF4-FFF2-40B4-BE49-F238E27FC236}">
                <a16:creationId xmlns:a16="http://schemas.microsoft.com/office/drawing/2014/main" id="{755ED9CB-4E36-499E-A33F-27A1DD536056}"/>
              </a:ext>
            </a:extLst>
          </p:cNvPr>
          <p:cNvSpPr/>
          <p:nvPr/>
        </p:nvSpPr>
        <p:spPr>
          <a:xfrm>
            <a:off x="4713390" y="5315152"/>
            <a:ext cx="2550699" cy="923330"/>
          </a:xfrm>
          <a:prstGeom prst="rect">
            <a:avLst/>
          </a:prstGeom>
          <a:noFill/>
        </p:spPr>
        <p:txBody>
          <a:bodyPr wrap="none" lIns="91440" tIns="45720" rIns="91440" bIns="45720">
            <a:spAutoFit/>
          </a:bodyPr>
          <a:lstStyle/>
          <a:p>
            <a:pPr algn="ctr"/>
            <a:r>
              <a:rPr lang="en-US" sz="5400" dirty="0" err="1">
                <a:ln w="0"/>
                <a:solidFill>
                  <a:schemeClr val="accent1"/>
                </a:solidFill>
                <a:effectLst>
                  <a:outerShdw blurRad="38100" dist="19050" dir="2700000" algn="tl" rotWithShape="0">
                    <a:schemeClr val="dk1">
                      <a:alpha val="40000"/>
                    </a:schemeClr>
                  </a:outerShdw>
                </a:effectLst>
                <a:latin typeface="SassoonCRInfant" panose="02010503020300020003" pitchFamily="2" charset="0"/>
              </a:rPr>
              <a:t>sh</a:t>
            </a:r>
            <a:r>
              <a:rPr lang="en-US" sz="5400" dirty="0">
                <a:ln w="0"/>
                <a:solidFill>
                  <a:schemeClr val="accent1"/>
                </a:solidFill>
                <a:effectLst>
                  <a:outerShdw blurRad="38100" dist="19050" dir="2700000" algn="tl" rotWithShape="0">
                    <a:schemeClr val="dk1">
                      <a:alpha val="40000"/>
                    </a:schemeClr>
                  </a:outerShdw>
                </a:effectLst>
                <a:latin typeface="SassoonCRInfant" panose="02010503020300020003" pitchFamily="2" charset="0"/>
              </a:rPr>
              <a:t>/</a:t>
            </a:r>
            <a:r>
              <a:rPr lang="en-US" sz="5400" dirty="0" err="1">
                <a:ln w="0"/>
                <a:solidFill>
                  <a:schemeClr val="accent1"/>
                </a:solidFill>
                <a:effectLst>
                  <a:outerShdw blurRad="38100" dist="19050" dir="2700000" algn="tl" rotWithShape="0">
                    <a:schemeClr val="dk1">
                      <a:alpha val="40000"/>
                    </a:schemeClr>
                  </a:outerShdw>
                </a:effectLst>
                <a:latin typeface="SassoonCRInfant" panose="02010503020300020003" pitchFamily="2" charset="0"/>
              </a:rPr>
              <a:t>ch</a:t>
            </a:r>
            <a:r>
              <a:rPr lang="en-US" sz="5400" dirty="0">
                <a:ln w="0"/>
                <a:solidFill>
                  <a:schemeClr val="accent1"/>
                </a:solidFill>
                <a:effectLst>
                  <a:outerShdw blurRad="38100" dist="19050" dir="2700000" algn="tl" rotWithShape="0">
                    <a:schemeClr val="dk1">
                      <a:alpha val="40000"/>
                    </a:schemeClr>
                  </a:outerShdw>
                </a:effectLst>
                <a:latin typeface="SassoonCRInfant" panose="02010503020300020003" pitchFamily="2" charset="0"/>
              </a:rPr>
              <a:t>/ng</a:t>
            </a:r>
            <a:endParaRPr lang="en-US" sz="5400" b="0" cap="none" spc="0" dirty="0">
              <a:ln w="0"/>
              <a:solidFill>
                <a:schemeClr val="accent1"/>
              </a:solidFill>
              <a:effectLst>
                <a:outerShdw blurRad="38100" dist="19050" dir="2700000" algn="tl" rotWithShape="0">
                  <a:schemeClr val="dk1">
                    <a:alpha val="40000"/>
                  </a:schemeClr>
                </a:outerShdw>
              </a:effectLst>
              <a:latin typeface="SassoonCRInfant" panose="02010503020300020003" pitchFamily="2" charset="0"/>
            </a:endParaRPr>
          </a:p>
        </p:txBody>
      </p:sp>
      <p:sp>
        <p:nvSpPr>
          <p:cNvPr id="6" name="Rectangle 5">
            <a:extLst>
              <a:ext uri="{FF2B5EF4-FFF2-40B4-BE49-F238E27FC236}">
                <a16:creationId xmlns:a16="http://schemas.microsoft.com/office/drawing/2014/main" id="{F1CB04C7-905E-4726-AA97-DAE2712784EF}"/>
              </a:ext>
            </a:extLst>
          </p:cNvPr>
          <p:cNvSpPr/>
          <p:nvPr/>
        </p:nvSpPr>
        <p:spPr>
          <a:xfrm>
            <a:off x="8292722" y="5300403"/>
            <a:ext cx="3100529" cy="923330"/>
          </a:xfrm>
          <a:prstGeom prst="rect">
            <a:avLst/>
          </a:prstGeom>
          <a:noFill/>
        </p:spPr>
        <p:txBody>
          <a:bodyPr wrap="none" lIns="91440" tIns="45720" rIns="91440" bIns="45720">
            <a:spAutoFit/>
          </a:bodyPr>
          <a:lstStyle/>
          <a:p>
            <a:pPr algn="ctr"/>
            <a:r>
              <a:rPr lang="en-US" sz="5400" dirty="0" err="1">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igh</a:t>
            </a:r>
            <a:r>
              <a:rPr lang="en-US" sz="540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rPr>
              <a:t>/ear/air</a:t>
            </a:r>
            <a:endParaRPr lang="en-US" sz="5400" b="0" cap="none" spc="0" dirty="0">
              <a:ln w="0"/>
              <a:solidFill>
                <a:srgbClr val="FF0000"/>
              </a:solidFill>
              <a:effectLst>
                <a:outerShdw blurRad="38100" dist="19050" dir="2700000" algn="tl" rotWithShape="0">
                  <a:schemeClr val="dk1">
                    <a:alpha val="40000"/>
                  </a:schemeClr>
                </a:outerShdw>
              </a:effectLst>
              <a:latin typeface="SassoonCRInfant" panose="02010503020300020003" pitchFamily="2" charset="0"/>
            </a:endParaRPr>
          </a:p>
        </p:txBody>
      </p:sp>
    </p:spTree>
    <p:extLst>
      <p:ext uri="{BB962C8B-B14F-4D97-AF65-F5344CB8AC3E}">
        <p14:creationId xmlns:p14="http://schemas.microsoft.com/office/powerpoint/2010/main" val="12131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C2C732-BD93-4923-8D56-396C97F12B01}"/>
              </a:ext>
            </a:extLst>
          </p:cNvPr>
          <p:cNvPicPr>
            <a:picLocks noChangeAspect="1"/>
          </p:cNvPicPr>
          <p:nvPr/>
        </p:nvPicPr>
        <p:blipFill>
          <a:blip r:embed="rId2"/>
          <a:stretch>
            <a:fillRect/>
          </a:stretch>
        </p:blipFill>
        <p:spPr>
          <a:xfrm>
            <a:off x="1091380" y="0"/>
            <a:ext cx="9630697" cy="6911740"/>
          </a:xfrm>
          <a:prstGeom prst="rect">
            <a:avLst/>
          </a:prstGeom>
        </p:spPr>
      </p:pic>
    </p:spTree>
    <p:extLst>
      <p:ext uri="{BB962C8B-B14F-4D97-AF65-F5344CB8AC3E}">
        <p14:creationId xmlns:p14="http://schemas.microsoft.com/office/powerpoint/2010/main" val="4547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9EEF85-5F8C-4776-96BE-A2198FD9666E}"/>
              </a:ext>
            </a:extLst>
          </p:cNvPr>
          <p:cNvSpPr txBox="1">
            <a:spLocks noChangeArrowheads="1"/>
          </p:cNvSpPr>
          <p:nvPr/>
        </p:nvSpPr>
        <p:spPr>
          <a:xfrm>
            <a:off x="4414314" y="80304"/>
            <a:ext cx="3363370"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5400" dirty="0">
                <a:solidFill>
                  <a:srgbClr val="528D4D"/>
                </a:solidFill>
                <a:latin typeface="SassoonCRInfant" panose="02010503020300020003" pitchFamily="2" charset="0"/>
              </a:rPr>
              <a:t>Blending</a:t>
            </a:r>
          </a:p>
        </p:txBody>
      </p:sp>
      <p:sp>
        <p:nvSpPr>
          <p:cNvPr id="3" name="Rectangle 2">
            <a:extLst>
              <a:ext uri="{FF2B5EF4-FFF2-40B4-BE49-F238E27FC236}">
                <a16:creationId xmlns:a16="http://schemas.microsoft.com/office/drawing/2014/main" id="{DEB2A563-D917-441A-BE1A-4200EC24D03E}"/>
              </a:ext>
            </a:extLst>
          </p:cNvPr>
          <p:cNvSpPr/>
          <p:nvPr/>
        </p:nvSpPr>
        <p:spPr>
          <a:xfrm>
            <a:off x="215570" y="774305"/>
            <a:ext cx="11760857" cy="3539430"/>
          </a:xfrm>
          <a:prstGeom prst="rect">
            <a:avLst/>
          </a:prstGeom>
        </p:spPr>
        <p:txBody>
          <a:bodyPr wrap="square">
            <a:spAutoFit/>
          </a:bodyPr>
          <a:lstStyle/>
          <a:p>
            <a:pPr fontAlgn="base"/>
            <a:r>
              <a:rPr lang="en-GB" sz="2800" b="1" dirty="0">
                <a:solidFill>
                  <a:srgbClr val="37434A"/>
                </a:solidFill>
                <a:latin typeface="SassoonCRInfant" panose="02010503020300020003" pitchFamily="2" charset="0"/>
              </a:rPr>
              <a:t>Oral Blending</a:t>
            </a:r>
            <a:r>
              <a:rPr lang="en-GB" sz="2800" dirty="0">
                <a:solidFill>
                  <a:srgbClr val="37434A"/>
                </a:solidFill>
                <a:latin typeface="SassoonCRInfant" panose="02010503020300020003" pitchFamily="2" charset="0"/>
              </a:rPr>
              <a:t> - This involves hearing phonemes and being able to merge them together to make a word. Children need to develop this skill before they will be able to blend written words.</a:t>
            </a:r>
          </a:p>
          <a:p>
            <a:pPr fontAlgn="base"/>
            <a:endParaRPr lang="en-GB" sz="2800" b="1" dirty="0">
              <a:solidFill>
                <a:srgbClr val="37434A"/>
              </a:solidFill>
              <a:latin typeface="SassoonCRInfant" panose="02010503020300020003" pitchFamily="2" charset="0"/>
            </a:endParaRPr>
          </a:p>
          <a:p>
            <a:pPr fontAlgn="base"/>
            <a:r>
              <a:rPr lang="en-GB" sz="2800" b="1" dirty="0">
                <a:solidFill>
                  <a:srgbClr val="37434A"/>
                </a:solidFill>
                <a:latin typeface="SassoonCRInfant" panose="02010503020300020003" pitchFamily="2" charset="0"/>
              </a:rPr>
              <a:t>Blending</a:t>
            </a:r>
            <a:r>
              <a:rPr lang="en-GB" sz="2800" dirty="0">
                <a:solidFill>
                  <a:srgbClr val="37434A"/>
                </a:solidFill>
                <a:latin typeface="SassoonCRInfant" panose="02010503020300020003" pitchFamily="2" charset="0"/>
              </a:rPr>
              <a:t>- This involves looking at a written word, looking at each grapheme and using knowledge of GPCs to work out which phoneme each grapheme represents and then merging these phonemes together to make a word. This is the basis of reading.</a:t>
            </a:r>
            <a:endParaRPr lang="en-GB" sz="2800" b="0" i="0" dirty="0">
              <a:solidFill>
                <a:srgbClr val="37434A"/>
              </a:solidFill>
              <a:effectLst/>
              <a:latin typeface="SassoonCRInfant" panose="02010503020300020003" pitchFamily="2" charset="0"/>
            </a:endParaRPr>
          </a:p>
        </p:txBody>
      </p:sp>
      <p:pic>
        <p:nvPicPr>
          <p:cNvPr id="2050" name="Picture 2" descr="The Puppet Company&amp;#39;s success story - Autumn Fair 2022 - 4-7 September 2022">
            <a:extLst>
              <a:ext uri="{FF2B5EF4-FFF2-40B4-BE49-F238E27FC236}">
                <a16:creationId xmlns:a16="http://schemas.microsoft.com/office/drawing/2014/main" id="{1ED45678-4362-4AE8-B1C2-6C4F2A5E8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4313735"/>
            <a:ext cx="7429500" cy="2765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62186439-1AE1-4A0A-984A-4052915B9B04}"/>
              </a:ext>
            </a:extLst>
          </p:cNvPr>
          <p:cNvSpPr>
            <a:spLocks/>
          </p:cNvSpPr>
          <p:nvPr/>
        </p:nvSpPr>
        <p:spPr bwMode="auto">
          <a:xfrm>
            <a:off x="-185406" y="4015875"/>
            <a:ext cx="5348883" cy="284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6000" dirty="0" err="1">
                <a:solidFill>
                  <a:srgbClr val="77BB41"/>
                </a:solidFill>
                <a:latin typeface="SassoonCRInfant" panose="02010503020300020003" pitchFamily="2" charset="0"/>
              </a:rPr>
              <a:t>ch</a:t>
            </a:r>
            <a:r>
              <a:rPr lang="en-US" altLang="en-US" sz="6000" dirty="0">
                <a:latin typeface="SassoonCRInfant" panose="02010503020300020003" pitchFamily="2" charset="0"/>
              </a:rPr>
              <a:t>   </a:t>
            </a:r>
            <a:r>
              <a:rPr lang="en-US" altLang="en-US" sz="6000" dirty="0">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 a</a:t>
            </a:r>
            <a:r>
              <a:rPr lang="en-US" altLang="en-US" sz="6000" dirty="0">
                <a:latin typeface="SassoonCRInfant" panose="02010503020300020003" pitchFamily="2" charset="0"/>
              </a:rPr>
              <a:t>     t    </a:t>
            </a:r>
          </a:p>
          <a:p>
            <a:pPr algn="ctr"/>
            <a:r>
              <a:rPr lang="en-US" altLang="en-US" sz="6000" dirty="0">
                <a:latin typeface="SassoonCRInfant" panose="02010503020300020003" pitchFamily="2" charset="0"/>
              </a:rPr>
              <a:t> </a:t>
            </a:r>
            <a:r>
              <a:rPr lang="en-US" altLang="en-US" sz="6000" dirty="0" err="1">
                <a:solidFill>
                  <a:srgbClr val="FFAA00"/>
                </a:solidFill>
                <a:latin typeface="SassoonCRInfant" panose="02010503020300020003" pitchFamily="2" charset="0"/>
              </a:rPr>
              <a:t>ch</a:t>
            </a:r>
            <a:r>
              <a:rPr lang="en-US" altLang="en-US" sz="6000" dirty="0">
                <a:latin typeface="SassoonCRInfant" panose="02010503020300020003" pitchFamily="2" charset="0"/>
              </a:rPr>
              <a:t>    e    </a:t>
            </a:r>
            <a:r>
              <a:rPr lang="en-US" altLang="en-US" sz="6000" dirty="0" err="1">
                <a:latin typeface="SassoonCRInfant" panose="02010503020300020003" pitchFamily="2" charset="0"/>
              </a:rPr>
              <a:t>ss</a:t>
            </a:r>
            <a:endParaRPr lang="en-US" altLang="en-US" sz="6000" dirty="0">
              <a:latin typeface="SassoonCRInfant" panose="02010503020300020003" pitchFamily="2" charset="0"/>
            </a:endParaRPr>
          </a:p>
          <a:p>
            <a:pPr algn="ctr"/>
            <a:r>
              <a:rPr lang="en-US" altLang="en-US" sz="6000" dirty="0" err="1">
                <a:solidFill>
                  <a:srgbClr val="61177C"/>
                </a:solidFill>
                <a:latin typeface="SassoonCRInfant" panose="02010503020300020003" pitchFamily="2" charset="0"/>
              </a:rPr>
              <a:t>ch</a:t>
            </a:r>
            <a:r>
              <a:rPr lang="en-US" altLang="en-US" sz="6000" dirty="0">
                <a:latin typeface="SassoonCRInfant" panose="02010503020300020003" pitchFamily="2" charset="0"/>
              </a:rPr>
              <a:t>    i   m    p</a:t>
            </a:r>
          </a:p>
        </p:txBody>
      </p:sp>
    </p:spTree>
    <p:extLst>
      <p:ext uri="{BB962C8B-B14F-4D97-AF65-F5344CB8AC3E}">
        <p14:creationId xmlns:p14="http://schemas.microsoft.com/office/powerpoint/2010/main" val="41880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9EEF85-5F8C-4776-96BE-A2198FD9666E}"/>
              </a:ext>
            </a:extLst>
          </p:cNvPr>
          <p:cNvSpPr txBox="1">
            <a:spLocks noChangeArrowheads="1"/>
          </p:cNvSpPr>
          <p:nvPr/>
        </p:nvSpPr>
        <p:spPr>
          <a:xfrm>
            <a:off x="4064902" y="0"/>
            <a:ext cx="3417938" cy="1303867"/>
          </a:xfrm>
          <a:prstGeom prst="rect">
            <a:avLst/>
          </a:prstGeom>
        </p:spPr>
        <p:txBody>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altLang="en-US" sz="5400" dirty="0">
                <a:solidFill>
                  <a:srgbClr val="528D4D"/>
                </a:solidFill>
                <a:latin typeface="SassoonCRInfant" panose="02010503020300020003" pitchFamily="2" charset="0"/>
              </a:rPr>
              <a:t>Segmenting</a:t>
            </a:r>
          </a:p>
        </p:txBody>
      </p:sp>
      <p:sp>
        <p:nvSpPr>
          <p:cNvPr id="4" name="Rectangle 3">
            <a:extLst>
              <a:ext uri="{FF2B5EF4-FFF2-40B4-BE49-F238E27FC236}">
                <a16:creationId xmlns:a16="http://schemas.microsoft.com/office/drawing/2014/main" id="{93F4CD6B-7BE7-4F6F-8B12-DCF92663375E}"/>
              </a:ext>
            </a:extLst>
          </p:cNvPr>
          <p:cNvSpPr/>
          <p:nvPr/>
        </p:nvSpPr>
        <p:spPr>
          <a:xfrm>
            <a:off x="105697" y="2468989"/>
            <a:ext cx="11744632" cy="2677656"/>
          </a:xfrm>
          <a:prstGeom prst="rect">
            <a:avLst/>
          </a:prstGeom>
        </p:spPr>
        <p:txBody>
          <a:bodyPr wrap="square">
            <a:spAutoFit/>
          </a:bodyPr>
          <a:lstStyle/>
          <a:p>
            <a:pPr fontAlgn="base"/>
            <a:r>
              <a:rPr lang="en-GB" sz="2800" b="1" dirty="0">
                <a:solidFill>
                  <a:srgbClr val="37434A"/>
                </a:solidFill>
                <a:latin typeface="SassoonCRInfant" panose="02010503020300020003" pitchFamily="2" charset="0"/>
              </a:rPr>
              <a:t>Segmenting</a:t>
            </a:r>
            <a:r>
              <a:rPr lang="en-GB" sz="2800" dirty="0">
                <a:solidFill>
                  <a:srgbClr val="37434A"/>
                </a:solidFill>
                <a:latin typeface="SassoonCRInfant" panose="02010503020300020003" pitchFamily="2" charset="0"/>
              </a:rPr>
              <a:t> - This involves hearing a word, splitting it up into the phonemes that make it, using knowledge of GPCs to work out which graphemes represent those phonemes and then writing those graphemes down in the right order. This is the basis of spelling.</a:t>
            </a:r>
          </a:p>
          <a:p>
            <a:br>
              <a:rPr lang="en-GB" sz="2800" dirty="0">
                <a:latin typeface="SassoonCRInfant" panose="02010503020300020003" pitchFamily="2" charset="0"/>
              </a:rPr>
            </a:br>
            <a:endParaRPr lang="en-GB" sz="2800" dirty="0">
              <a:latin typeface="SassoonCRInfant" panose="02010503020300020003" pitchFamily="2" charset="0"/>
            </a:endParaRPr>
          </a:p>
        </p:txBody>
      </p:sp>
      <p:sp>
        <p:nvSpPr>
          <p:cNvPr id="5" name="Rectangle 4">
            <a:extLst>
              <a:ext uri="{FF2B5EF4-FFF2-40B4-BE49-F238E27FC236}">
                <a16:creationId xmlns:a16="http://schemas.microsoft.com/office/drawing/2014/main" id="{A7885C0D-F9A4-4A0D-85F2-A945C52874C1}"/>
              </a:ext>
            </a:extLst>
          </p:cNvPr>
          <p:cNvSpPr/>
          <p:nvPr/>
        </p:nvSpPr>
        <p:spPr>
          <a:xfrm>
            <a:off x="223684" y="959187"/>
            <a:ext cx="11744632" cy="2246769"/>
          </a:xfrm>
          <a:prstGeom prst="rect">
            <a:avLst/>
          </a:prstGeom>
        </p:spPr>
        <p:txBody>
          <a:bodyPr wrap="square">
            <a:spAutoFit/>
          </a:bodyPr>
          <a:lstStyle/>
          <a:p>
            <a:pPr fontAlgn="base"/>
            <a:r>
              <a:rPr lang="en-GB" sz="2800" b="1" dirty="0">
                <a:solidFill>
                  <a:srgbClr val="37434A"/>
                </a:solidFill>
                <a:latin typeface="SassoonCRInfant" panose="02010503020300020003" pitchFamily="2" charset="0"/>
              </a:rPr>
              <a:t>Oral Segmenting</a:t>
            </a:r>
            <a:r>
              <a:rPr lang="en-GB" sz="2800" dirty="0">
                <a:solidFill>
                  <a:srgbClr val="37434A"/>
                </a:solidFill>
                <a:latin typeface="SassoonCRInfant" panose="02010503020300020003" pitchFamily="2" charset="0"/>
              </a:rPr>
              <a:t> - This is the act of hearing a whole word and then splitting it up into the phonemes that make it. Children need to develop this skill before they will be able to segment words to spell them.</a:t>
            </a:r>
          </a:p>
          <a:p>
            <a:br>
              <a:rPr lang="en-GB" sz="2800" dirty="0">
                <a:latin typeface="SassoonCRInfant" panose="02010503020300020003" pitchFamily="2" charset="0"/>
              </a:rPr>
            </a:br>
            <a:endParaRPr lang="en-GB" sz="2800" dirty="0">
              <a:latin typeface="SassoonCRInfant" panose="02010503020300020003" pitchFamily="2" charset="0"/>
            </a:endParaRPr>
          </a:p>
        </p:txBody>
      </p:sp>
      <p:sp>
        <p:nvSpPr>
          <p:cNvPr id="6" name="Rectangle 1">
            <a:extLst>
              <a:ext uri="{FF2B5EF4-FFF2-40B4-BE49-F238E27FC236}">
                <a16:creationId xmlns:a16="http://schemas.microsoft.com/office/drawing/2014/main" id="{0BB99672-C274-4431-B85A-726EA2519428}"/>
              </a:ext>
            </a:extLst>
          </p:cNvPr>
          <p:cNvSpPr>
            <a:spLocks/>
          </p:cNvSpPr>
          <p:nvPr/>
        </p:nvSpPr>
        <p:spPr bwMode="auto">
          <a:xfrm>
            <a:off x="2816903" y="4015875"/>
            <a:ext cx="6322219" cy="284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spAutoFit/>
          </a:bodyPr>
          <a:lstStyle>
            <a:lvl1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584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indent="914400" defTabSz="584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en-US" altLang="en-US" sz="6000" dirty="0">
                <a:solidFill>
                  <a:srgbClr val="77BB41"/>
                </a:solidFill>
                <a:latin typeface="SassoonCRInfant" panose="02010503020300020003" pitchFamily="2" charset="0"/>
              </a:rPr>
              <a:t>sh</a:t>
            </a:r>
            <a:r>
              <a:rPr lang="en-US" altLang="en-US" sz="6000" dirty="0">
                <a:latin typeface="SassoonCRInfant" panose="02010503020300020003" pitchFamily="2" charset="0"/>
              </a:rPr>
              <a:t>ell   </a:t>
            </a:r>
            <a:r>
              <a:rPr lang="en-US" altLang="en-US" sz="6000" dirty="0">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 </a:t>
            </a:r>
            <a:r>
              <a:rPr lang="en-US" altLang="en-US" sz="6000" dirty="0">
                <a:latin typeface="SassoonCRInfant" panose="02010503020300020003" pitchFamily="2" charset="0"/>
              </a:rPr>
              <a:t>    </a:t>
            </a:r>
          </a:p>
          <a:p>
            <a:pPr algn="ctr"/>
            <a:r>
              <a:rPr lang="en-US" altLang="en-US" sz="6000" dirty="0">
                <a:latin typeface="SassoonCRInfant" panose="02010503020300020003" pitchFamily="2" charset="0"/>
              </a:rPr>
              <a:t> </a:t>
            </a:r>
            <a:r>
              <a:rPr lang="en-US" altLang="en-US" sz="6000" dirty="0">
                <a:solidFill>
                  <a:srgbClr val="FFAA00"/>
                </a:solidFill>
                <a:latin typeface="SassoonCRInfant" panose="02010503020300020003" pitchFamily="2" charset="0"/>
              </a:rPr>
              <a:t>sh</a:t>
            </a:r>
            <a:r>
              <a:rPr lang="en-US" altLang="en-US" sz="6000" dirty="0">
                <a:latin typeface="SassoonCRInfant" panose="02010503020300020003" pitchFamily="2" charset="0"/>
              </a:rPr>
              <a:t>ed</a:t>
            </a:r>
            <a:r>
              <a:rPr lang="en-US" altLang="en-US" sz="6000" dirty="0">
                <a:solidFill>
                  <a:srgbClr val="FFAA00"/>
                </a:solidFill>
                <a:latin typeface="SassoonCRInfant" panose="02010503020300020003" pitchFamily="2" charset="0"/>
              </a:rPr>
              <a:t> </a:t>
            </a:r>
            <a:r>
              <a:rPr lang="en-US" altLang="en-US" sz="6000" dirty="0">
                <a:latin typeface="SassoonCRInfant" panose="02010503020300020003" pitchFamily="2" charset="0"/>
              </a:rPr>
              <a:t>   </a:t>
            </a:r>
          </a:p>
          <a:p>
            <a:pPr algn="ctr"/>
            <a:r>
              <a:rPr lang="en-US" altLang="en-US" sz="6000" dirty="0">
                <a:solidFill>
                  <a:srgbClr val="61177C"/>
                </a:solidFill>
                <a:latin typeface="SassoonCRInfant" panose="02010503020300020003" pitchFamily="2" charset="0"/>
              </a:rPr>
              <a:t>sh</a:t>
            </a:r>
            <a:r>
              <a:rPr lang="en-US" altLang="en-US" sz="6000" dirty="0">
                <a:latin typeface="SassoonCRInfant" panose="02010503020300020003" pitchFamily="2" charset="0"/>
              </a:rPr>
              <a:t>rimp</a:t>
            </a:r>
          </a:p>
        </p:txBody>
      </p:sp>
    </p:spTree>
    <p:extLst>
      <p:ext uri="{BB962C8B-B14F-4D97-AF65-F5344CB8AC3E}">
        <p14:creationId xmlns:p14="http://schemas.microsoft.com/office/powerpoint/2010/main" val="306088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he power of the question mark - SWOOP | Workforce Analytics | Digital  Workplace Solution">
            <a:extLst>
              <a:ext uri="{FF2B5EF4-FFF2-40B4-BE49-F238E27FC236}">
                <a16:creationId xmlns:a16="http://schemas.microsoft.com/office/drawing/2014/main" id="{F319BFD3-EE57-4328-8640-8984F627FC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202" b="28515"/>
          <a:stretch/>
        </p:blipFill>
        <p:spPr bwMode="auto">
          <a:xfrm>
            <a:off x="0" y="4940709"/>
            <a:ext cx="6248400" cy="1917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BB218FF-186E-4D07-97FB-5CE3D120DD6F}"/>
              </a:ext>
            </a:extLst>
          </p:cNvPr>
          <p:cNvPicPr>
            <a:picLocks noChangeAspect="1"/>
          </p:cNvPicPr>
          <p:nvPr/>
        </p:nvPicPr>
        <p:blipFill>
          <a:blip r:embed="rId3"/>
          <a:stretch>
            <a:fillRect/>
          </a:stretch>
        </p:blipFill>
        <p:spPr>
          <a:xfrm>
            <a:off x="74664" y="103239"/>
            <a:ext cx="6021336" cy="4454013"/>
          </a:xfrm>
          <a:prstGeom prst="rect">
            <a:avLst/>
          </a:prstGeom>
        </p:spPr>
      </p:pic>
      <p:sp>
        <p:nvSpPr>
          <p:cNvPr id="5" name="Rectangle 2">
            <a:extLst>
              <a:ext uri="{FF2B5EF4-FFF2-40B4-BE49-F238E27FC236}">
                <a16:creationId xmlns:a16="http://schemas.microsoft.com/office/drawing/2014/main" id="{0B22F642-3505-466B-91F0-FFBBC2969AAC}"/>
              </a:ext>
            </a:extLst>
          </p:cNvPr>
          <p:cNvSpPr>
            <a:spLocks/>
          </p:cNvSpPr>
          <p:nvPr/>
        </p:nvSpPr>
        <p:spPr bwMode="auto">
          <a:xfrm>
            <a:off x="6355080" y="529382"/>
            <a:ext cx="5227320" cy="5088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lvl1pPr>
              <a:defRPr sz="4200">
                <a:solidFill>
                  <a:srgbClr val="000000"/>
                </a:solidFill>
                <a:latin typeface="Gill Sans" charset="0"/>
                <a:ea typeface="Gill Sans" charset="0"/>
                <a:cs typeface="Gill Sans" charset="0"/>
                <a:sym typeface="Gill Sans" charset="0"/>
              </a:defRPr>
            </a:lvl1pPr>
            <a:lvl2pPr marL="742950" indent="-285750">
              <a:defRPr sz="4200">
                <a:solidFill>
                  <a:srgbClr val="000000"/>
                </a:solidFill>
                <a:latin typeface="Gill Sans" charset="0"/>
                <a:ea typeface="Gill Sans" charset="0"/>
                <a:cs typeface="Gill Sans" charset="0"/>
                <a:sym typeface="Gill Sans" charset="0"/>
              </a:defRPr>
            </a:lvl2pPr>
            <a:lvl3pPr marL="1143000" indent="685800">
              <a:defRPr sz="4200">
                <a:solidFill>
                  <a:srgbClr val="000000"/>
                </a:solidFill>
                <a:latin typeface="Gill Sans" charset="0"/>
                <a:ea typeface="Gill Sans" charset="0"/>
                <a:cs typeface="Gill Sans" charset="0"/>
                <a:sym typeface="Gill Sans" charset="0"/>
              </a:defRPr>
            </a:lvl3pPr>
            <a:lvl4pPr marL="1600200" indent="-228600">
              <a:defRPr sz="4200">
                <a:solidFill>
                  <a:srgbClr val="000000"/>
                </a:solidFill>
                <a:latin typeface="Gill Sans" charset="0"/>
                <a:ea typeface="Gill Sans" charset="0"/>
                <a:cs typeface="Gill Sans" charset="0"/>
                <a:sym typeface="Gill Sans" charset="0"/>
              </a:defRPr>
            </a:lvl4pPr>
            <a:lvl5pPr marL="2057400" indent="-228600">
              <a:defRPr sz="4200">
                <a:solidFill>
                  <a:srgbClr val="000000"/>
                </a:solidFill>
                <a:latin typeface="Gill Sans" charset="0"/>
                <a:ea typeface="Gill Sans" charset="0"/>
                <a:cs typeface="Gill Sans" charset="0"/>
                <a:sym typeface="Gill Sans" charset="0"/>
              </a:defRPr>
            </a:lvl5pPr>
            <a:lvl6pPr marL="25146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6pPr>
            <a:lvl7pPr marL="29718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7pPr>
            <a:lvl8pPr marL="34290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8pPr>
            <a:lvl9pPr marL="3886200" indent="-228600" defTabSz="584200" eaLnBrk="0" fontAlgn="base" hangingPunct="0">
              <a:spcBef>
                <a:spcPct val="0"/>
              </a:spcBef>
              <a:spcAft>
                <a:spcPct val="0"/>
              </a:spcAft>
              <a:defRPr sz="4200">
                <a:solidFill>
                  <a:srgbClr val="000000"/>
                </a:solidFill>
                <a:latin typeface="Gill Sans" charset="0"/>
                <a:ea typeface="Gill Sans" charset="0"/>
                <a:cs typeface="Gill Sans" charset="0"/>
                <a:sym typeface="Gill Sans" charset="0"/>
              </a:defRPr>
            </a:lvl9pPr>
          </a:lstStyle>
          <a:p>
            <a:pPr eaLnBrk="1"/>
            <a:r>
              <a:rPr lang="en-US" altLang="en-US" sz="5400" dirty="0">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s   a    t    p   i   n    m   d    g   o   c   k    ck   e    u   r    h   b   f</a:t>
            </a:r>
            <a:r>
              <a:rPr lang="en-US" altLang="en-US" sz="5400" dirty="0">
                <a:latin typeface="SassoonCRInfant" panose="02010503020300020003" pitchFamily="2" charset="0"/>
              </a:rPr>
              <a:t>   </a:t>
            </a:r>
            <a:r>
              <a:rPr lang="en-US" altLang="en-US" sz="5400" dirty="0">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ff     </a:t>
            </a:r>
            <a:r>
              <a:rPr lang="en-US" altLang="en-US" sz="5400" dirty="0">
                <a:latin typeface="SassoonCRInfant" panose="02010503020300020003" pitchFamily="2" charset="0"/>
                <a:ea typeface="Chalkboard" charset="0"/>
                <a:cs typeface="Chalkboard" charset="0"/>
                <a:sym typeface="Chalkboard" charset="0"/>
              </a:rPr>
              <a:t>l   </a:t>
            </a:r>
            <a:r>
              <a:rPr lang="en-US" altLang="en-US" sz="5400" dirty="0" err="1">
                <a:latin typeface="SassoonCRInfant" panose="02010503020300020003" pitchFamily="2" charset="0"/>
                <a:ea typeface="Chalkboard" charset="0"/>
                <a:cs typeface="Chalkboard" charset="0"/>
                <a:sym typeface="Chalkboard" charset="0"/>
              </a:rPr>
              <a:t>ll</a:t>
            </a:r>
            <a:r>
              <a:rPr lang="en-US" altLang="en-US" sz="5400" dirty="0">
                <a:latin typeface="SassoonCRInfant" panose="02010503020300020003" pitchFamily="2" charset="0"/>
                <a:ea typeface="Chalkboard" charset="0"/>
                <a:cs typeface="Chalkboard" charset="0"/>
                <a:sym typeface="Chalkboard" charset="0"/>
              </a:rPr>
              <a:t>   ss</a:t>
            </a:r>
            <a:r>
              <a:rPr lang="en-US" altLang="en-US" sz="5400" dirty="0">
                <a:latin typeface="SassoonCRInfant" panose="02010503020300020003" pitchFamily="2" charset="0"/>
              </a:rPr>
              <a:t>     </a:t>
            </a:r>
            <a:r>
              <a:rPr lang="en-US" altLang="en-US" sz="5400" dirty="0">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j</a:t>
            </a:r>
            <a:r>
              <a:rPr lang="en-US" altLang="en-US" sz="5400" dirty="0">
                <a:latin typeface="SassoonCRInfant" panose="02010503020300020003" pitchFamily="2" charset="0"/>
              </a:rPr>
              <a:t>     </a:t>
            </a:r>
            <a:r>
              <a:rPr lang="en-US" altLang="en-US" sz="5400" dirty="0">
                <a:latin typeface="SassoonCRInfant" panose="02010503020300020003" pitchFamily="2" charset="0"/>
                <a:ea typeface="Comic Sans MS" panose="030F0702030302020204" pitchFamily="66" charset="0"/>
                <a:cs typeface="Comic Sans MS" panose="030F0702030302020204" pitchFamily="66" charset="0"/>
                <a:sym typeface="Comic Sans MS" panose="030F0702030302020204" pitchFamily="66" charset="0"/>
              </a:rPr>
              <a:t>v</a:t>
            </a:r>
            <a:r>
              <a:rPr lang="en-US" altLang="en-US" sz="5400" dirty="0">
                <a:latin typeface="SassoonCRInfant" panose="02010503020300020003" pitchFamily="2" charset="0"/>
              </a:rPr>
              <a:t>   w  x   y   z    </a:t>
            </a:r>
            <a:r>
              <a:rPr lang="en-US" altLang="en-US" sz="5400" dirty="0" err="1">
                <a:latin typeface="SassoonCRInfant" panose="02010503020300020003" pitchFamily="2" charset="0"/>
              </a:rPr>
              <a:t>zz</a:t>
            </a:r>
            <a:endParaRPr lang="en-US" altLang="en-US" sz="5400" dirty="0">
              <a:latin typeface="SassoonCRInfant" panose="02010503020300020003" pitchFamily="2" charset="0"/>
            </a:endParaRPr>
          </a:p>
        </p:txBody>
      </p:sp>
    </p:spTree>
    <p:extLst>
      <p:ext uri="{BB962C8B-B14F-4D97-AF65-F5344CB8AC3E}">
        <p14:creationId xmlns:p14="http://schemas.microsoft.com/office/powerpoint/2010/main" val="28304909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82</TotalTime>
  <Words>1828</Words>
  <Application>Microsoft Office PowerPoint</Application>
  <PresentationFormat>Widescreen</PresentationFormat>
  <Paragraphs>121</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Chalkboard</vt:lpstr>
      <vt:lpstr>Comic Sans MS</vt:lpstr>
      <vt:lpstr>Georgia</vt:lpstr>
      <vt:lpstr>Gill Sans</vt:lpstr>
      <vt:lpstr>Helvetica</vt:lpstr>
      <vt:lpstr>Letter-join Plus 40</vt:lpstr>
      <vt:lpstr>Letterjoin-Air Plus 40</vt:lpstr>
      <vt:lpstr>Marker Felt</vt:lpstr>
      <vt:lpstr>Palatino Linotype</vt:lpstr>
      <vt:lpstr>SassoonCRInfant</vt:lpstr>
      <vt:lpstr>Gallery</vt:lpstr>
      <vt:lpstr>PowerPoint Presentation</vt:lpstr>
      <vt:lpstr>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jcox@WLBP.WILLOWBROOK.ESSEX.SCH.UK</dc:creator>
  <cp:lastModifiedBy>Lauren Ijad</cp:lastModifiedBy>
  <cp:revision>11</cp:revision>
  <dcterms:created xsi:type="dcterms:W3CDTF">2021-10-12T16:09:21Z</dcterms:created>
  <dcterms:modified xsi:type="dcterms:W3CDTF">2021-10-17T20:06:22Z</dcterms:modified>
</cp:coreProperties>
</file>